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256" r:id="rId2"/>
    <p:sldId id="275" r:id="rId3"/>
    <p:sldId id="274" r:id="rId4"/>
    <p:sldId id="283" r:id="rId5"/>
    <p:sldId id="296" r:id="rId6"/>
    <p:sldId id="287" r:id="rId7"/>
    <p:sldId id="277" r:id="rId8"/>
    <p:sldId id="285" r:id="rId9"/>
    <p:sldId id="286" r:id="rId10"/>
    <p:sldId id="288" r:id="rId11"/>
    <p:sldId id="289" r:id="rId12"/>
    <p:sldId id="290" r:id="rId13"/>
    <p:sldId id="291" r:id="rId14"/>
    <p:sldId id="292" r:id="rId15"/>
    <p:sldId id="293" r:id="rId16"/>
    <p:sldId id="284" r:id="rId17"/>
    <p:sldId id="297" r:id="rId18"/>
    <p:sldId id="298" r:id="rId19"/>
    <p:sldId id="294"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FC4A4B"/>
    <a:srgbClr val="159FE3"/>
    <a:srgbClr val="1285BF"/>
    <a:srgbClr val="1177B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159" autoAdjust="0"/>
  </p:normalViewPr>
  <p:slideViewPr>
    <p:cSldViewPr snapToGrid="0" snapToObjects="1">
      <p:cViewPr varScale="1">
        <p:scale>
          <a:sx n="101" d="100"/>
          <a:sy n="101" d="100"/>
        </p:scale>
        <p:origin x="-1320" y="-104"/>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40C01C-A67D-6245-BAB2-130C39945A56}" type="datetimeFigureOut">
              <a:rPr lang="en-US" smtClean="0"/>
              <a:pPr/>
              <a:t>26/09/2013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5C92B0-A945-9F43-AC71-DB2165C2303B}" type="slidenum">
              <a:rPr lang="en-US" smtClean="0"/>
              <a:pPr/>
              <a:t>‹#›</a:t>
            </a:fld>
            <a:endParaRPr lang="en-US"/>
          </a:p>
        </p:txBody>
      </p:sp>
    </p:spTree>
    <p:extLst>
      <p:ext uri="{BB962C8B-B14F-4D97-AF65-F5344CB8AC3E}">
        <p14:creationId xmlns:p14="http://schemas.microsoft.com/office/powerpoint/2010/main" val="116998964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C92B0-A945-9F43-AC71-DB2165C2303B}" type="slidenum">
              <a:rPr lang="en-US" smtClean="0"/>
              <a:pPr/>
              <a:t>2</a:t>
            </a:fld>
            <a:endParaRPr lang="en-US"/>
          </a:p>
        </p:txBody>
      </p:sp>
    </p:spTree>
    <p:extLst>
      <p:ext uri="{BB962C8B-B14F-4D97-AF65-F5344CB8AC3E}">
        <p14:creationId xmlns:p14="http://schemas.microsoft.com/office/powerpoint/2010/main" val="27182874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eaLnBrk="1" hangingPunct="1"/>
            <a:r>
              <a:rPr lang="en-US" dirty="0" smtClean="0"/>
              <a:t>Platforms BBC Sport use; </a:t>
            </a:r>
            <a:r>
              <a:rPr lang="en-US" dirty="0" err="1" smtClean="0"/>
              <a:t>iPad</a:t>
            </a:r>
            <a:r>
              <a:rPr lang="en-US" dirty="0" smtClean="0"/>
              <a:t>, </a:t>
            </a:r>
            <a:r>
              <a:rPr lang="en-US" dirty="0" err="1" smtClean="0"/>
              <a:t>IPhone</a:t>
            </a:r>
            <a:r>
              <a:rPr lang="en-US" dirty="0" smtClean="0"/>
              <a:t>, Android, Web site and on-to-air versions.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FocalPoint Server hides the complexity from the end user and deals with it in a centralized and coherent manner, by modeling the requirements and workflow of the organization as meta-data objects called schemas, workspaces and tags. </a:t>
            </a:r>
            <a:r>
              <a:rPr lang="en-US" dirty="0" smtClean="0"/>
              <a:t>FocalPoint Server thinks</a:t>
            </a:r>
            <a:r>
              <a:rPr lang="en-US" baseline="0" dirty="0" smtClean="0"/>
              <a:t> the way editors think. Projects and bins are the central containers for media, logging information and data, including sequences and markers. This abundance of information is held in </a:t>
            </a:r>
            <a:r>
              <a:rPr lang="en-US" baseline="0" dirty="0" err="1" smtClean="0"/>
              <a:t>FocalPoint’s</a:t>
            </a:r>
            <a:r>
              <a:rPr lang="en-US" baseline="0" dirty="0" smtClean="0"/>
              <a:t> database built on </a:t>
            </a:r>
            <a:r>
              <a:rPr lang="en-US" baseline="0" dirty="0" err="1" smtClean="0"/>
              <a:t>mongodb</a:t>
            </a:r>
            <a:r>
              <a:rPr lang="en-US" baseline="0" dirty="0" smtClean="0"/>
              <a:t> (think </a:t>
            </a:r>
            <a:r>
              <a:rPr lang="en-US" baseline="0" dirty="0" err="1" smtClean="0"/>
              <a:t>Craigs</a:t>
            </a:r>
            <a:r>
              <a:rPr lang="en-US" baseline="0" dirty="0" smtClean="0"/>
              <a:t> List).</a:t>
            </a:r>
            <a:endParaRPr lang="en-US" dirty="0"/>
          </a:p>
        </p:txBody>
      </p:sp>
      <p:sp>
        <p:nvSpPr>
          <p:cNvPr id="4" name="Slide Number Placeholder 3"/>
          <p:cNvSpPr>
            <a:spLocks noGrp="1"/>
          </p:cNvSpPr>
          <p:nvPr>
            <p:ph type="sldNum" sz="quarter" idx="10"/>
          </p:nvPr>
        </p:nvSpPr>
        <p:spPr/>
        <p:txBody>
          <a:bodyPr/>
          <a:lstStyle/>
          <a:p>
            <a:fld id="{1B5C92B0-A945-9F43-AC71-DB2165C2303B}" type="slidenum">
              <a:rPr lang="en-US" smtClean="0"/>
              <a:pPr/>
              <a:t>12</a:t>
            </a:fld>
            <a:endParaRPr lang="en-US"/>
          </a:p>
        </p:txBody>
      </p:sp>
    </p:spTree>
    <p:extLst>
      <p:ext uri="{BB962C8B-B14F-4D97-AF65-F5344CB8AC3E}">
        <p14:creationId xmlns:p14="http://schemas.microsoft.com/office/powerpoint/2010/main" val="27182874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a:buNone/>
            </a:pPr>
            <a:endParaRPr lang="en-US" baseline="0" dirty="0" smtClean="0"/>
          </a:p>
        </p:txBody>
      </p:sp>
      <p:sp>
        <p:nvSpPr>
          <p:cNvPr id="4" name="Slide Number Placeholder 3"/>
          <p:cNvSpPr>
            <a:spLocks noGrp="1"/>
          </p:cNvSpPr>
          <p:nvPr>
            <p:ph type="sldNum" sz="quarter" idx="10"/>
          </p:nvPr>
        </p:nvSpPr>
        <p:spPr/>
        <p:txBody>
          <a:bodyPr/>
          <a:lstStyle/>
          <a:p>
            <a:fld id="{1B5C92B0-A945-9F43-AC71-DB2165C2303B}" type="slidenum">
              <a:rPr lang="en-US" smtClean="0"/>
              <a:pPr/>
              <a:t>13</a:t>
            </a:fld>
            <a:endParaRPr lang="en-US"/>
          </a:p>
        </p:txBody>
      </p:sp>
    </p:spTree>
    <p:extLst>
      <p:ext uri="{BB962C8B-B14F-4D97-AF65-F5344CB8AC3E}">
        <p14:creationId xmlns:p14="http://schemas.microsoft.com/office/powerpoint/2010/main" val="5907917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Unlimited number of users – scales up easily.  Buttons, titles,</a:t>
            </a:r>
            <a:r>
              <a:rPr lang="en-US" baseline="0" dirty="0" smtClean="0"/>
              <a:t> number of traffic light search buttons etc all customizable. Schemas are easily customizable, Graphics workflow, NLEs, VFX or a mix of all three is easily possible. Licenses and pricing are based on concurrent users and number of applications or workspaces.</a:t>
            </a:r>
          </a:p>
        </p:txBody>
      </p:sp>
      <p:sp>
        <p:nvSpPr>
          <p:cNvPr id="4" name="Slide Number Placeholder 3"/>
          <p:cNvSpPr>
            <a:spLocks noGrp="1"/>
          </p:cNvSpPr>
          <p:nvPr>
            <p:ph type="sldNum" sz="quarter" idx="10"/>
          </p:nvPr>
        </p:nvSpPr>
        <p:spPr/>
        <p:txBody>
          <a:bodyPr/>
          <a:lstStyle/>
          <a:p>
            <a:fld id="{1B5C92B0-A945-9F43-AC71-DB2165C2303B}" type="slidenum">
              <a:rPr lang="en-US" smtClean="0"/>
              <a:pPr/>
              <a:t>14</a:t>
            </a:fld>
            <a:endParaRPr lang="en-US"/>
          </a:p>
        </p:txBody>
      </p:sp>
    </p:spTree>
    <p:extLst>
      <p:ext uri="{BB962C8B-B14F-4D97-AF65-F5344CB8AC3E}">
        <p14:creationId xmlns:p14="http://schemas.microsoft.com/office/powerpoint/2010/main" val="1934450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1B5C92B0-A945-9F43-AC71-DB2165C2303B}" type="slidenum">
              <a:rPr lang="en-US" smtClean="0"/>
              <a:pPr/>
              <a:t>15</a:t>
            </a:fld>
            <a:endParaRPr lang="en-US"/>
          </a:p>
        </p:txBody>
      </p:sp>
    </p:spTree>
    <p:extLst>
      <p:ext uri="{BB962C8B-B14F-4D97-AF65-F5344CB8AC3E}">
        <p14:creationId xmlns:p14="http://schemas.microsoft.com/office/powerpoint/2010/main" val="620704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C92B0-A945-9F43-AC71-DB2165C2303B}" type="slidenum">
              <a:rPr lang="en-US" smtClean="0"/>
              <a:pPr/>
              <a:t>16</a:t>
            </a:fld>
            <a:endParaRPr lang="en-US"/>
          </a:p>
        </p:txBody>
      </p:sp>
    </p:spTree>
    <p:extLst>
      <p:ext uri="{BB962C8B-B14F-4D97-AF65-F5344CB8AC3E}">
        <p14:creationId xmlns:p14="http://schemas.microsoft.com/office/powerpoint/2010/main" val="27182874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C92B0-A945-9F43-AC71-DB2165C2303B}" type="slidenum">
              <a:rPr lang="en-US" smtClean="0"/>
              <a:pPr/>
              <a:t>17</a:t>
            </a:fld>
            <a:endParaRPr lang="en-US"/>
          </a:p>
        </p:txBody>
      </p:sp>
    </p:spTree>
    <p:extLst>
      <p:ext uri="{BB962C8B-B14F-4D97-AF65-F5344CB8AC3E}">
        <p14:creationId xmlns:p14="http://schemas.microsoft.com/office/powerpoint/2010/main" val="2718287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C92B0-A945-9F43-AC71-DB2165C2303B}" type="slidenum">
              <a:rPr lang="en-US" smtClean="0"/>
              <a:pPr/>
              <a:t>18</a:t>
            </a:fld>
            <a:endParaRPr lang="en-US"/>
          </a:p>
        </p:txBody>
      </p:sp>
    </p:spTree>
    <p:extLst>
      <p:ext uri="{BB962C8B-B14F-4D97-AF65-F5344CB8AC3E}">
        <p14:creationId xmlns:p14="http://schemas.microsoft.com/office/powerpoint/2010/main" val="27182874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1B5C92B0-A945-9F43-AC71-DB2165C2303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C92B0-A945-9F43-AC71-DB2165C2303B}" type="slidenum">
              <a:rPr lang="en-US" smtClean="0"/>
              <a:pPr/>
              <a:t>3</a:t>
            </a:fld>
            <a:endParaRPr lang="en-US"/>
          </a:p>
        </p:txBody>
      </p:sp>
    </p:spTree>
    <p:extLst>
      <p:ext uri="{BB962C8B-B14F-4D97-AF65-F5344CB8AC3E}">
        <p14:creationId xmlns:p14="http://schemas.microsoft.com/office/powerpoint/2010/main" val="2718287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C92B0-A945-9F43-AC71-DB2165C2303B}" type="slidenum">
              <a:rPr lang="en-US" smtClean="0"/>
              <a:pPr/>
              <a:t>4</a:t>
            </a:fld>
            <a:endParaRPr lang="en-US"/>
          </a:p>
        </p:txBody>
      </p:sp>
    </p:spTree>
    <p:extLst>
      <p:ext uri="{BB962C8B-B14F-4D97-AF65-F5344CB8AC3E}">
        <p14:creationId xmlns:p14="http://schemas.microsoft.com/office/powerpoint/2010/main" val="2718287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C92B0-A945-9F43-AC71-DB2165C2303B}" type="slidenum">
              <a:rPr lang="en-US" smtClean="0"/>
              <a:pPr/>
              <a:t>5</a:t>
            </a:fld>
            <a:endParaRPr lang="en-US"/>
          </a:p>
        </p:txBody>
      </p:sp>
    </p:spTree>
    <p:extLst>
      <p:ext uri="{BB962C8B-B14F-4D97-AF65-F5344CB8AC3E}">
        <p14:creationId xmlns:p14="http://schemas.microsoft.com/office/powerpoint/2010/main" val="2718287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C92B0-A945-9F43-AC71-DB2165C2303B}" type="slidenum">
              <a:rPr lang="en-US" smtClean="0"/>
              <a:pPr/>
              <a:t>6</a:t>
            </a:fld>
            <a:endParaRPr lang="en-US"/>
          </a:p>
        </p:txBody>
      </p:sp>
    </p:spTree>
    <p:extLst>
      <p:ext uri="{BB962C8B-B14F-4D97-AF65-F5344CB8AC3E}">
        <p14:creationId xmlns:p14="http://schemas.microsoft.com/office/powerpoint/2010/main" val="2718287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5C92B0-A945-9F43-AC71-DB2165C2303B}" type="slidenum">
              <a:rPr lang="en-US" smtClean="0"/>
              <a:pPr/>
              <a:t>7</a:t>
            </a:fld>
            <a:endParaRPr lang="en-US"/>
          </a:p>
        </p:txBody>
      </p:sp>
    </p:spTree>
    <p:extLst>
      <p:ext uri="{BB962C8B-B14F-4D97-AF65-F5344CB8AC3E}">
        <p14:creationId xmlns:p14="http://schemas.microsoft.com/office/powerpoint/2010/main" val="2718287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u="none" kern="1200" baseline="0" dirty="0" smtClean="0">
                <a:solidFill>
                  <a:schemeClr val="tx1"/>
                </a:solidFill>
                <a:latin typeface="+mn-lt"/>
                <a:ea typeface="+mn-ea"/>
                <a:cs typeface="+mn-cs"/>
              </a:rPr>
              <a:t>Extra module. A new social media-like collaboration tool to bridge the gulf between production and post-production. Take your project from conception to archive in one fluid system, using the editing tools you already own. </a:t>
            </a:r>
            <a:r>
              <a:rPr lang="en-US" smtClean="0"/>
              <a:t>Linked to FocalPoint</a:t>
            </a:r>
            <a:r>
              <a:rPr lang="en-US" baseline="0" smtClean="0"/>
              <a:t> Server by SOAP API</a:t>
            </a:r>
            <a:endParaRPr lang="en-US" smtClean="0"/>
          </a:p>
          <a:p>
            <a:endParaRPr lang="en-US" dirty="0"/>
          </a:p>
        </p:txBody>
      </p:sp>
      <p:sp>
        <p:nvSpPr>
          <p:cNvPr id="4" name="Slide Number Placeholder 3"/>
          <p:cNvSpPr>
            <a:spLocks noGrp="1"/>
          </p:cNvSpPr>
          <p:nvPr>
            <p:ph type="sldNum" sz="quarter" idx="10"/>
          </p:nvPr>
        </p:nvSpPr>
        <p:spPr/>
        <p:txBody>
          <a:bodyPr/>
          <a:lstStyle/>
          <a:p>
            <a:fld id="{1B5C92B0-A945-9F43-AC71-DB2165C2303B}" type="slidenum">
              <a:rPr lang="en-US" smtClean="0"/>
              <a:pPr/>
              <a:t>8</a:t>
            </a:fld>
            <a:endParaRPr lang="en-US"/>
          </a:p>
        </p:txBody>
      </p:sp>
    </p:spTree>
    <p:extLst>
      <p:ext uri="{BB962C8B-B14F-4D97-AF65-F5344CB8AC3E}">
        <p14:creationId xmlns:p14="http://schemas.microsoft.com/office/powerpoint/2010/main" val="1607686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1B5C92B0-A945-9F43-AC71-DB2165C2303B}"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This</a:t>
            </a:r>
            <a:r>
              <a:rPr lang="en-US" baseline="0" dirty="0" smtClean="0"/>
              <a:t> is an adobe workflow.</a:t>
            </a:r>
            <a:endParaRPr lang="en-US" dirty="0"/>
          </a:p>
        </p:txBody>
      </p:sp>
      <p:sp>
        <p:nvSpPr>
          <p:cNvPr id="4" name="Slide Number Placeholder 3"/>
          <p:cNvSpPr>
            <a:spLocks noGrp="1"/>
          </p:cNvSpPr>
          <p:nvPr>
            <p:ph type="sldNum" sz="quarter" idx="10"/>
          </p:nvPr>
        </p:nvSpPr>
        <p:spPr/>
        <p:txBody>
          <a:bodyPr/>
          <a:lstStyle/>
          <a:p>
            <a:fld id="{1B5C92B0-A945-9F43-AC71-DB2165C2303B}" type="slidenum">
              <a:rPr lang="en-US" smtClean="0"/>
              <a:pPr/>
              <a:t>10</a:t>
            </a:fld>
            <a:endParaRPr lang="en-US"/>
          </a:p>
        </p:txBody>
      </p:sp>
    </p:spTree>
    <p:extLst>
      <p:ext uri="{BB962C8B-B14F-4D97-AF65-F5344CB8AC3E}">
        <p14:creationId xmlns:p14="http://schemas.microsoft.com/office/powerpoint/2010/main" val="1994063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26/09/2013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26/09/2013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26/09/2013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26/09/2013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26/09/2013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26/09/2013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26/09/2013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26/09/2013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26/09/2013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26/09/2013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26/09/2013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66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26/09/2013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10.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1.emf"/><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5" Type="http://schemas.openxmlformats.org/officeDocument/2006/relationships/image" Target="../media/image12.png"/><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16.jpeg"/><Relationship Id="rId6" Type="http://schemas.openxmlformats.org/officeDocument/2006/relationships/image" Target="../media/image17.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8.png"/><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19.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0.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64000"/>
          </a:schemeClr>
        </a:solidFill>
        <a:effectLst/>
      </p:bgPr>
    </p:bg>
    <p:spTree>
      <p:nvGrpSpPr>
        <p:cNvPr id="1" name=""/>
        <p:cNvGrpSpPr/>
        <p:nvPr/>
      </p:nvGrpSpPr>
      <p:grpSpPr>
        <a:xfrm>
          <a:off x="0" y="0"/>
          <a:ext cx="0" cy="0"/>
          <a:chOff x="0" y="0"/>
          <a:chExt cx="0" cy="0"/>
        </a:xfrm>
      </p:grpSpPr>
      <p:pic>
        <p:nvPicPr>
          <p:cNvPr id="4" name="Picture 3" descr="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768077"/>
            <a:ext cx="4559300" cy="969685"/>
          </a:xfrm>
          <a:prstGeom prst="rect">
            <a:avLst/>
          </a:prstGeom>
        </p:spPr>
      </p:pic>
      <p:pic>
        <p:nvPicPr>
          <p:cNvPr id="6" name="Picture 5" descr="ConSol Logo.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5300" y="4352308"/>
            <a:ext cx="1820398" cy="1103543"/>
          </a:xfrm>
          <a:prstGeom prst="rect">
            <a:avLst/>
          </a:prstGeom>
        </p:spPr>
      </p:pic>
      <p:cxnSp>
        <p:nvCxnSpPr>
          <p:cNvPr id="7" name="Straight Connector 6"/>
          <p:cNvCxnSpPr/>
          <p:nvPr/>
        </p:nvCxnSpPr>
        <p:spPr>
          <a:xfrm>
            <a:off x="498399" y="4469972"/>
            <a:ext cx="8151223" cy="0"/>
          </a:xfrm>
          <a:prstGeom prst="line">
            <a:avLst/>
          </a:prstGeom>
          <a:ln w="38100" cmpd="sng">
            <a:solidFill>
              <a:srgbClr val="1177B8"/>
            </a:solidFill>
          </a:ln>
        </p:spPr>
        <p:style>
          <a:lnRef idx="2">
            <a:schemeClr val="accent1"/>
          </a:lnRef>
          <a:fillRef idx="0">
            <a:schemeClr val="accent1"/>
          </a:fillRef>
          <a:effectRef idx="1">
            <a:schemeClr val="accent1"/>
          </a:effectRef>
          <a:fontRef idx="minor">
            <a:schemeClr val="tx1"/>
          </a:fontRef>
        </p:style>
      </p:cxnSp>
      <p:pic>
        <p:nvPicPr>
          <p:cNvPr id="8" name="Picture 7" descr="iMedia transparen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2151" y="4469972"/>
            <a:ext cx="1753491" cy="712276"/>
          </a:xfrm>
          <a:prstGeom prst="rect">
            <a:avLst/>
          </a:prstGeom>
        </p:spPr>
      </p:pic>
      <p:sp>
        <p:nvSpPr>
          <p:cNvPr id="2" name="TextBox 1"/>
          <p:cNvSpPr txBox="1"/>
          <p:nvPr/>
        </p:nvSpPr>
        <p:spPr>
          <a:xfrm>
            <a:off x="4049357" y="3091492"/>
            <a:ext cx="184666" cy="369332"/>
          </a:xfrm>
          <a:prstGeom prst="rect">
            <a:avLst/>
          </a:prstGeom>
          <a:noFill/>
        </p:spPr>
        <p:txBody>
          <a:bodyPr wrap="none" rtlCol="0">
            <a:spAutoFit/>
          </a:bodyPr>
          <a:lstStyle/>
          <a:p>
            <a:endParaRPr lang="en-US"/>
          </a:p>
        </p:txBody>
      </p:sp>
      <p:sp>
        <p:nvSpPr>
          <p:cNvPr id="3" name="TextBox 2"/>
          <p:cNvSpPr txBox="1"/>
          <p:nvPr/>
        </p:nvSpPr>
        <p:spPr>
          <a:xfrm>
            <a:off x="3386673" y="2915680"/>
            <a:ext cx="2473754" cy="584776"/>
          </a:xfrm>
          <a:prstGeom prst="rect">
            <a:avLst/>
          </a:prstGeom>
          <a:noFill/>
        </p:spPr>
        <p:txBody>
          <a:bodyPr wrap="none" rtlCol="0">
            <a:spAutoFit/>
          </a:bodyPr>
          <a:lstStyle/>
          <a:p>
            <a:r>
              <a:rPr lang="en-US" sz="3200" dirty="0" smtClean="0"/>
              <a:t>Sales Training </a:t>
            </a:r>
            <a:endParaRPr lang="en-US" sz="3200" dirty="0"/>
          </a:p>
        </p:txBody>
      </p:sp>
    </p:spTree>
    <p:extLst>
      <p:ext uri="{BB962C8B-B14F-4D97-AF65-F5344CB8AC3E}">
        <p14:creationId xmlns:p14="http://schemas.microsoft.com/office/powerpoint/2010/main" val="146894224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3143" y="0"/>
            <a:ext cx="2916479" cy="611970"/>
          </a:xfrm>
          <a:prstGeom prst="rect">
            <a:avLst/>
          </a:prstGeom>
        </p:spPr>
      </p:pic>
      <p:cxnSp>
        <p:nvCxnSpPr>
          <p:cNvPr id="6" name="Straight Connector 5"/>
          <p:cNvCxnSpPr/>
          <p:nvPr/>
        </p:nvCxnSpPr>
        <p:spPr>
          <a:xfrm>
            <a:off x="498399" y="611970"/>
            <a:ext cx="8151223" cy="0"/>
          </a:xfrm>
          <a:prstGeom prst="line">
            <a:avLst/>
          </a:prstGeom>
          <a:ln w="38100" cmpd="sng">
            <a:solidFill>
              <a:srgbClr val="1177B8"/>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60588" y="2642819"/>
            <a:ext cx="2613753" cy="1354217"/>
          </a:xfrm>
          <a:prstGeom prst="rect">
            <a:avLst/>
          </a:prstGeom>
          <a:noFill/>
        </p:spPr>
        <p:txBody>
          <a:bodyPr wrap="square" rtlCol="0">
            <a:spAutoFit/>
          </a:bodyPr>
          <a:lstStyle/>
          <a:p>
            <a:r>
              <a:rPr lang="en-US" sz="3200" dirty="0" smtClean="0">
                <a:solidFill>
                  <a:srgbClr val="159FE3"/>
                </a:solidFill>
              </a:rPr>
              <a:t>5-10 minutes training.</a:t>
            </a:r>
          </a:p>
          <a:p>
            <a:pPr marL="285750" indent="-285750">
              <a:buFont typeface="Arial"/>
              <a:buChar char="•"/>
            </a:pPr>
            <a:endParaRPr lang="en-US" dirty="0"/>
          </a:p>
        </p:txBody>
      </p:sp>
      <p:pic>
        <p:nvPicPr>
          <p:cNvPr id="5" name="Picture 4" descr="Screen Shot 2013-04-24 at 14.37.3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3753" y="829204"/>
            <a:ext cx="4310731" cy="4064554"/>
          </a:xfrm>
          <a:prstGeom prst="rect">
            <a:avLst/>
          </a:prstGeom>
        </p:spPr>
      </p:pic>
      <p:sp>
        <p:nvSpPr>
          <p:cNvPr id="12" name="Title 1"/>
          <p:cNvSpPr txBox="1">
            <a:spLocks/>
          </p:cNvSpPr>
          <p:nvPr/>
        </p:nvSpPr>
        <p:spPr>
          <a:xfrm>
            <a:off x="-1990205" y="48509"/>
            <a:ext cx="7772400" cy="6630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FocalPoint Server</a:t>
            </a:r>
            <a:endParaRPr lang="en-US" sz="3200" dirty="0"/>
          </a:p>
        </p:txBody>
      </p:sp>
      <p:sp>
        <p:nvSpPr>
          <p:cNvPr id="2" name="Rectangle 1"/>
          <p:cNvSpPr/>
          <p:nvPr/>
        </p:nvSpPr>
        <p:spPr>
          <a:xfrm>
            <a:off x="360588" y="1298513"/>
            <a:ext cx="1768032" cy="369332"/>
          </a:xfrm>
          <a:prstGeom prst="rect">
            <a:avLst/>
          </a:prstGeom>
        </p:spPr>
        <p:txBody>
          <a:bodyPr wrap="none">
            <a:spAutoFit/>
          </a:bodyPr>
          <a:lstStyle/>
          <a:p>
            <a:r>
              <a:rPr lang="en-US" dirty="0"/>
              <a:t>Simple interface. </a:t>
            </a:r>
          </a:p>
        </p:txBody>
      </p:sp>
      <p:pic>
        <p:nvPicPr>
          <p:cNvPr id="8" name="Picture 7" descr="Screen Shot 2013-04-25 at 10.08.0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97238" y="1003301"/>
            <a:ext cx="2566300" cy="1728988"/>
          </a:xfrm>
          <a:prstGeom prst="rect">
            <a:avLst/>
          </a:prstGeom>
        </p:spPr>
      </p:pic>
    </p:spTree>
    <p:extLst>
      <p:ext uri="{BB962C8B-B14F-4D97-AF65-F5344CB8AC3E}">
        <p14:creationId xmlns:p14="http://schemas.microsoft.com/office/powerpoint/2010/main" val="12633585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par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8190" y="0"/>
            <a:ext cx="3291432" cy="611970"/>
          </a:xfrm>
          <a:prstGeom prst="rect">
            <a:avLst/>
          </a:prstGeom>
        </p:spPr>
      </p:pic>
      <p:cxnSp>
        <p:nvCxnSpPr>
          <p:cNvPr id="6" name="Straight Connector 5"/>
          <p:cNvCxnSpPr/>
          <p:nvPr/>
        </p:nvCxnSpPr>
        <p:spPr>
          <a:xfrm>
            <a:off x="498399" y="611970"/>
            <a:ext cx="8151223" cy="0"/>
          </a:xfrm>
          <a:prstGeom prst="line">
            <a:avLst/>
          </a:prstGeom>
          <a:ln w="38100" cmpd="sng">
            <a:solidFill>
              <a:srgbClr val="1177B8"/>
            </a:solidFill>
          </a:ln>
        </p:spPr>
        <p:style>
          <a:lnRef idx="2">
            <a:schemeClr val="accent1"/>
          </a:lnRef>
          <a:fillRef idx="0">
            <a:schemeClr val="accent1"/>
          </a:fillRef>
          <a:effectRef idx="1">
            <a:schemeClr val="accent1"/>
          </a:effectRef>
          <a:fontRef idx="minor">
            <a:schemeClr val="tx1"/>
          </a:fontRef>
        </p:style>
      </p:cxnSp>
      <p:pic>
        <p:nvPicPr>
          <p:cNvPr id="9"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0573" y="696635"/>
            <a:ext cx="3968793" cy="3383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2528127" y="47040"/>
            <a:ext cx="7772400" cy="6630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File Naming</a:t>
            </a:r>
            <a:endParaRPr lang="en-US" sz="3200" dirty="0"/>
          </a:p>
        </p:txBody>
      </p:sp>
      <p:sp>
        <p:nvSpPr>
          <p:cNvPr id="11" name="TextBox 10"/>
          <p:cNvSpPr txBox="1"/>
          <p:nvPr/>
        </p:nvSpPr>
        <p:spPr>
          <a:xfrm>
            <a:off x="357299" y="4051905"/>
            <a:ext cx="8610327" cy="830997"/>
          </a:xfrm>
          <a:prstGeom prst="rect">
            <a:avLst/>
          </a:prstGeom>
          <a:noFill/>
        </p:spPr>
        <p:txBody>
          <a:bodyPr wrap="square" rtlCol="0">
            <a:spAutoFit/>
          </a:bodyPr>
          <a:lstStyle/>
          <a:p>
            <a:r>
              <a:rPr lang="en-US" dirty="0"/>
              <a:t>Enforces </a:t>
            </a:r>
            <a:r>
              <a:rPr lang="en-US" sz="2400" dirty="0">
                <a:solidFill>
                  <a:srgbClr val="159FE3"/>
                </a:solidFill>
              </a:rPr>
              <a:t>correct file naming </a:t>
            </a:r>
            <a:r>
              <a:rPr lang="en-US" dirty="0">
                <a:solidFill>
                  <a:srgbClr val="159FE3"/>
                </a:solidFill>
              </a:rPr>
              <a:t>through drop down menus, and </a:t>
            </a:r>
            <a:r>
              <a:rPr lang="en-US" sz="2400" dirty="0">
                <a:solidFill>
                  <a:srgbClr val="159FE3"/>
                </a:solidFill>
              </a:rPr>
              <a:t>correct save location </a:t>
            </a:r>
            <a:r>
              <a:rPr lang="en-US" dirty="0"/>
              <a:t>through projects. Very few freeform text input fields</a:t>
            </a:r>
            <a:r>
              <a:rPr lang="en-US" dirty="0" smtClean="0"/>
              <a:t>.</a:t>
            </a:r>
          </a:p>
        </p:txBody>
      </p:sp>
    </p:spTree>
    <p:extLst>
      <p:ext uri="{BB962C8B-B14F-4D97-AF65-F5344CB8AC3E}">
        <p14:creationId xmlns:p14="http://schemas.microsoft.com/office/powerpoint/2010/main" val="32069285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88003" y="0"/>
            <a:ext cx="3661619" cy="611970"/>
          </a:xfrm>
          <a:prstGeom prst="rect">
            <a:avLst/>
          </a:prstGeom>
        </p:spPr>
      </p:pic>
      <p:cxnSp>
        <p:nvCxnSpPr>
          <p:cNvPr id="6" name="Straight Connector 5"/>
          <p:cNvCxnSpPr/>
          <p:nvPr/>
        </p:nvCxnSpPr>
        <p:spPr>
          <a:xfrm>
            <a:off x="498399" y="611970"/>
            <a:ext cx="8151223" cy="0"/>
          </a:xfrm>
          <a:prstGeom prst="line">
            <a:avLst/>
          </a:prstGeom>
          <a:ln w="38100" cmpd="sng">
            <a:solidFill>
              <a:srgbClr val="1177B8"/>
            </a:solidFill>
          </a:ln>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801506" y="1515976"/>
            <a:ext cx="3055201" cy="1415772"/>
          </a:xfrm>
          <a:prstGeom prst="rect">
            <a:avLst/>
          </a:prstGeom>
        </p:spPr>
        <p:txBody>
          <a:bodyPr wrap="square">
            <a:spAutoFit/>
          </a:bodyPr>
          <a:lstStyle/>
          <a:p>
            <a:r>
              <a:rPr lang="en-US" sz="3200" dirty="0">
                <a:solidFill>
                  <a:srgbClr val="159FE3"/>
                </a:solidFill>
              </a:rPr>
              <a:t>Easy search </a:t>
            </a:r>
            <a:r>
              <a:rPr lang="en-US" dirty="0"/>
              <a:t>with</a:t>
            </a:r>
            <a:r>
              <a:rPr lang="en-US" dirty="0" smtClean="0"/>
              <a:t> search light </a:t>
            </a:r>
            <a:r>
              <a:rPr lang="en-US" dirty="0"/>
              <a:t>buttons</a:t>
            </a:r>
            <a:r>
              <a:rPr lang="en-US" dirty="0" smtClean="0"/>
              <a:t>. The </a:t>
            </a:r>
            <a:r>
              <a:rPr lang="en-US" dirty="0" smtClean="0">
                <a:solidFill>
                  <a:srgbClr val="FC4A4B"/>
                </a:solidFill>
              </a:rPr>
              <a:t>document finds you </a:t>
            </a:r>
            <a:r>
              <a:rPr lang="en-US" dirty="0" smtClean="0"/>
              <a:t>in three clicks.</a:t>
            </a:r>
            <a:endParaRPr lang="en-US" dirty="0"/>
          </a:p>
        </p:txBody>
      </p:sp>
      <p:pic>
        <p:nvPicPr>
          <p:cNvPr id="8"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83004" y="798216"/>
            <a:ext cx="3032337" cy="2476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10631" y="2991082"/>
            <a:ext cx="8151223" cy="2031325"/>
          </a:xfrm>
          <a:prstGeom prst="rect">
            <a:avLst/>
          </a:prstGeom>
          <a:noFill/>
        </p:spPr>
        <p:txBody>
          <a:bodyPr wrap="square" rtlCol="0">
            <a:spAutoFit/>
          </a:bodyPr>
          <a:lstStyle/>
          <a:p>
            <a:r>
              <a:rPr lang="en-US" dirty="0" smtClean="0"/>
              <a:t>All </a:t>
            </a:r>
            <a:r>
              <a:rPr lang="en-US" dirty="0"/>
              <a:t>the complex </a:t>
            </a:r>
            <a:r>
              <a:rPr lang="en-US" dirty="0" smtClean="0"/>
              <a:t>work is behind the scenes.</a:t>
            </a:r>
          </a:p>
          <a:p>
            <a:endParaRPr lang="en-US" dirty="0"/>
          </a:p>
          <a:p>
            <a:r>
              <a:rPr lang="en-US" dirty="0"/>
              <a:t>FocalPoint Server automatically sets up and maintains the necessary file or folder structures </a:t>
            </a:r>
            <a:r>
              <a:rPr lang="en-US" dirty="0" smtClean="0"/>
              <a:t>for:</a:t>
            </a:r>
          </a:p>
          <a:p>
            <a:pPr marL="285750" indent="-285750">
              <a:buFont typeface="Arial"/>
              <a:buChar char="•"/>
            </a:pPr>
            <a:r>
              <a:rPr lang="en-US" dirty="0"/>
              <a:t>M</a:t>
            </a:r>
            <a:r>
              <a:rPr lang="en-US" dirty="0" smtClean="0"/>
              <a:t>ajor </a:t>
            </a:r>
            <a:r>
              <a:rPr lang="en-US" dirty="0" err="1" smtClean="0"/>
              <a:t>NLEs</a:t>
            </a:r>
            <a:r>
              <a:rPr lang="en-US" dirty="0" smtClean="0"/>
              <a:t>, e.g.  Final Cut Pro, Avid, Premiere</a:t>
            </a:r>
          </a:p>
          <a:p>
            <a:pPr marL="285750" indent="-285750">
              <a:buFont typeface="Arial"/>
              <a:buChar char="•"/>
            </a:pPr>
            <a:r>
              <a:rPr lang="en-US" dirty="0" smtClean="0"/>
              <a:t>VFX  packages,  e.g.   After Effects, Maya </a:t>
            </a:r>
          </a:p>
          <a:p>
            <a:pPr marL="285750" indent="-285750">
              <a:buFont typeface="Arial"/>
              <a:buChar char="•"/>
            </a:pPr>
            <a:r>
              <a:rPr lang="en-US" dirty="0"/>
              <a:t>G</a:t>
            </a:r>
            <a:r>
              <a:rPr lang="en-US" dirty="0" smtClean="0"/>
              <a:t>raphics packages,  e.g.   Photoshop</a:t>
            </a:r>
            <a:r>
              <a:rPr lang="en-US" dirty="0"/>
              <a:t>, </a:t>
            </a:r>
            <a:r>
              <a:rPr lang="en-US" dirty="0" smtClean="0"/>
              <a:t>Illustrator</a:t>
            </a:r>
            <a:endParaRPr lang="en-US" dirty="0"/>
          </a:p>
        </p:txBody>
      </p:sp>
      <p:sp>
        <p:nvSpPr>
          <p:cNvPr id="10" name="Title 1"/>
          <p:cNvSpPr txBox="1">
            <a:spLocks/>
          </p:cNvSpPr>
          <p:nvPr/>
        </p:nvSpPr>
        <p:spPr>
          <a:xfrm>
            <a:off x="-2496767" y="48509"/>
            <a:ext cx="7772400" cy="6630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Search</a:t>
            </a:r>
            <a:endParaRPr lang="en-US" sz="3200" dirty="0"/>
          </a:p>
        </p:txBody>
      </p:sp>
    </p:spTree>
    <p:extLst>
      <p:ext uri="{BB962C8B-B14F-4D97-AF65-F5344CB8AC3E}">
        <p14:creationId xmlns:p14="http://schemas.microsoft.com/office/powerpoint/2010/main" val="298184795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0286" y="0"/>
            <a:ext cx="3279336" cy="611970"/>
          </a:xfrm>
          <a:prstGeom prst="rect">
            <a:avLst/>
          </a:prstGeom>
        </p:spPr>
      </p:pic>
      <p:cxnSp>
        <p:nvCxnSpPr>
          <p:cNvPr id="6" name="Straight Connector 5"/>
          <p:cNvCxnSpPr/>
          <p:nvPr/>
        </p:nvCxnSpPr>
        <p:spPr>
          <a:xfrm>
            <a:off x="498399" y="611970"/>
            <a:ext cx="8151223" cy="0"/>
          </a:xfrm>
          <a:prstGeom prst="line">
            <a:avLst/>
          </a:prstGeom>
          <a:ln w="38100" cmpd="sng">
            <a:solidFill>
              <a:srgbClr val="1177B8"/>
            </a:solidFill>
          </a:ln>
        </p:spPr>
        <p:style>
          <a:lnRef idx="2">
            <a:schemeClr val="accent1"/>
          </a:lnRef>
          <a:fillRef idx="0">
            <a:schemeClr val="accent1"/>
          </a:fillRef>
          <a:effectRef idx="1">
            <a:schemeClr val="accent1"/>
          </a:effectRef>
          <a:fontRef idx="minor">
            <a:schemeClr val="tx1"/>
          </a:fontRef>
        </p:style>
      </p:cxnSp>
      <p:sp>
        <p:nvSpPr>
          <p:cNvPr id="3" name="Rectangle 2"/>
          <p:cNvSpPr/>
          <p:nvPr/>
        </p:nvSpPr>
        <p:spPr>
          <a:xfrm>
            <a:off x="498398" y="827221"/>
            <a:ext cx="8375163" cy="830997"/>
          </a:xfrm>
          <a:prstGeom prst="rect">
            <a:avLst/>
          </a:prstGeom>
        </p:spPr>
        <p:txBody>
          <a:bodyPr wrap="square">
            <a:spAutoFit/>
          </a:bodyPr>
          <a:lstStyle/>
          <a:p>
            <a:pPr marL="285750" indent="-285750">
              <a:buFont typeface="Arial"/>
              <a:buChar char="•"/>
            </a:pPr>
            <a:r>
              <a:rPr lang="en-US" sz="1600" dirty="0"/>
              <a:t>V</a:t>
            </a:r>
            <a:r>
              <a:rPr lang="en-US" sz="1600" dirty="0" smtClean="0"/>
              <a:t>ersioning </a:t>
            </a:r>
            <a:r>
              <a:rPr lang="en-US" sz="1600" dirty="0"/>
              <a:t>and </a:t>
            </a:r>
            <a:r>
              <a:rPr lang="en-US" sz="1600" dirty="0" smtClean="0"/>
              <a:t>tracking: </a:t>
            </a:r>
            <a:r>
              <a:rPr lang="en-US" sz="1600" dirty="0"/>
              <a:t>Simple </a:t>
            </a:r>
            <a:r>
              <a:rPr lang="en-US" sz="1600" dirty="0" smtClean="0"/>
              <a:t>buttons for </a:t>
            </a:r>
            <a:r>
              <a:rPr lang="en-US" sz="1600" dirty="0"/>
              <a:t>the </a:t>
            </a:r>
            <a:r>
              <a:rPr lang="en-US" sz="1600" dirty="0" smtClean="0"/>
              <a:t>user which create directory and file structures behind the scenes</a:t>
            </a:r>
          </a:p>
          <a:p>
            <a:pPr marL="285750" indent="-285750">
              <a:buFont typeface="Arial"/>
              <a:buChar char="•"/>
            </a:pPr>
            <a:r>
              <a:rPr lang="en-US" sz="1600" dirty="0"/>
              <a:t>Status notifications </a:t>
            </a:r>
            <a:r>
              <a:rPr lang="en-US" sz="1600" dirty="0" smtClean="0"/>
              <a:t>make communications instant, and workflows are efficient.</a:t>
            </a:r>
            <a:endParaRPr lang="en-US" sz="1600" dirty="0"/>
          </a:p>
        </p:txBody>
      </p:sp>
      <p:sp>
        <p:nvSpPr>
          <p:cNvPr id="30" name="Title 1"/>
          <p:cNvSpPr txBox="1">
            <a:spLocks/>
          </p:cNvSpPr>
          <p:nvPr/>
        </p:nvSpPr>
        <p:spPr>
          <a:xfrm>
            <a:off x="-2496767" y="48509"/>
            <a:ext cx="7772400" cy="66309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smtClean="0"/>
              <a:t>Versioning </a:t>
            </a:r>
            <a:endParaRPr lang="en-US" sz="3200" dirty="0"/>
          </a:p>
        </p:txBody>
      </p:sp>
      <p:pic>
        <p:nvPicPr>
          <p:cNvPr id="2" name="Picture 1" descr="Screen Shot 2013-04-25 at 10.32.1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856" y="1989858"/>
            <a:ext cx="3909576" cy="3153642"/>
          </a:xfrm>
          <a:prstGeom prst="rect">
            <a:avLst/>
          </a:prstGeom>
        </p:spPr>
      </p:pic>
      <p:pic>
        <p:nvPicPr>
          <p:cNvPr id="5" name="Picture 4" descr="Screen Shot 2013-04-25 at 10.34.2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0668" y="2428796"/>
            <a:ext cx="2702894" cy="2108040"/>
          </a:xfrm>
          <a:prstGeom prst="rect">
            <a:avLst/>
          </a:prstGeom>
        </p:spPr>
      </p:pic>
    </p:spTree>
    <p:extLst>
      <p:ext uri="{BB962C8B-B14F-4D97-AF65-F5344CB8AC3E}">
        <p14:creationId xmlns:p14="http://schemas.microsoft.com/office/powerpoint/2010/main" val="24087108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7886" y="0"/>
            <a:ext cx="2951736" cy="611970"/>
          </a:xfrm>
          <a:prstGeom prst="rect">
            <a:avLst/>
          </a:prstGeom>
        </p:spPr>
      </p:pic>
      <p:cxnSp>
        <p:nvCxnSpPr>
          <p:cNvPr id="6" name="Straight Connector 5"/>
          <p:cNvCxnSpPr/>
          <p:nvPr/>
        </p:nvCxnSpPr>
        <p:spPr>
          <a:xfrm>
            <a:off x="498399" y="611970"/>
            <a:ext cx="8151223" cy="0"/>
          </a:xfrm>
          <a:prstGeom prst="line">
            <a:avLst/>
          </a:prstGeom>
          <a:ln w="38100" cmpd="sng">
            <a:solidFill>
              <a:srgbClr val="1177B8"/>
            </a:solidFill>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98399" y="850454"/>
            <a:ext cx="8151223" cy="369332"/>
          </a:xfrm>
          <a:prstGeom prst="rect">
            <a:avLst/>
          </a:prstGeom>
          <a:noFill/>
        </p:spPr>
        <p:txBody>
          <a:bodyPr wrap="square" rtlCol="0">
            <a:spAutoFit/>
          </a:bodyPr>
          <a:lstStyle/>
          <a:p>
            <a:r>
              <a:rPr lang="en-US" dirty="0" smtClean="0"/>
              <a:t>Reliable – High Availability, fails over to another server</a:t>
            </a:r>
            <a:endParaRPr lang="en-US" dirty="0"/>
          </a:p>
        </p:txBody>
      </p:sp>
      <p:sp>
        <p:nvSpPr>
          <p:cNvPr id="3" name="TextBox 2"/>
          <p:cNvSpPr txBox="1"/>
          <p:nvPr/>
        </p:nvSpPr>
        <p:spPr>
          <a:xfrm>
            <a:off x="498399" y="1994257"/>
            <a:ext cx="8151222" cy="646331"/>
          </a:xfrm>
          <a:prstGeom prst="rect">
            <a:avLst/>
          </a:prstGeom>
          <a:noFill/>
        </p:spPr>
        <p:txBody>
          <a:bodyPr wrap="square" rtlCol="0">
            <a:spAutoFit/>
          </a:bodyPr>
          <a:lstStyle/>
          <a:p>
            <a:r>
              <a:rPr lang="en-US" dirty="0" smtClean="0"/>
              <a:t>Completely customizable including hierarchy of roles,  search buttons, NLE</a:t>
            </a:r>
            <a:r>
              <a:rPr lang="en-US" smtClean="0"/>
              <a:t>/Graphics/</a:t>
            </a:r>
            <a:r>
              <a:rPr lang="en-US" dirty="0" smtClean="0"/>
              <a:t>Specialized workflows and more.</a:t>
            </a:r>
            <a:endParaRPr lang="en-US" dirty="0"/>
          </a:p>
        </p:txBody>
      </p:sp>
      <p:sp>
        <p:nvSpPr>
          <p:cNvPr id="5" name="TextBox 4"/>
          <p:cNvSpPr txBox="1"/>
          <p:nvPr/>
        </p:nvSpPr>
        <p:spPr>
          <a:xfrm>
            <a:off x="498398" y="1312369"/>
            <a:ext cx="8151223" cy="646331"/>
          </a:xfrm>
          <a:prstGeom prst="rect">
            <a:avLst/>
          </a:prstGeom>
          <a:noFill/>
        </p:spPr>
        <p:txBody>
          <a:bodyPr wrap="square" rtlCol="0">
            <a:spAutoFit/>
          </a:bodyPr>
          <a:lstStyle/>
          <a:p>
            <a:r>
              <a:rPr lang="en-US" dirty="0" smtClean="0"/>
              <a:t>Resilient – automatically backs up all your projects to another server. Splits searches over multiple servers. </a:t>
            </a:r>
            <a:endParaRPr lang="en-US" dirty="0"/>
          </a:p>
        </p:txBody>
      </p:sp>
      <p:pic>
        <p:nvPicPr>
          <p:cNvPr id="7" name="Picture 6" descr="Screen Shot 2013-04-25 at 11.37.4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247" y="2773634"/>
            <a:ext cx="2456207" cy="2369866"/>
          </a:xfrm>
          <a:prstGeom prst="rect">
            <a:avLst/>
          </a:prstGeom>
        </p:spPr>
      </p:pic>
      <p:pic>
        <p:nvPicPr>
          <p:cNvPr id="8" name="Picture 7" descr="Screen Shot 2013-04-25 at 11.38.40.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91600" y="2773634"/>
            <a:ext cx="2646135" cy="1494083"/>
          </a:xfrm>
          <a:prstGeom prst="rect">
            <a:avLst/>
          </a:prstGeom>
        </p:spPr>
      </p:pic>
      <p:sp>
        <p:nvSpPr>
          <p:cNvPr id="9" name="TextBox 8"/>
          <p:cNvSpPr txBox="1"/>
          <p:nvPr/>
        </p:nvSpPr>
        <p:spPr>
          <a:xfrm>
            <a:off x="441967" y="219011"/>
            <a:ext cx="2960459" cy="369332"/>
          </a:xfrm>
          <a:prstGeom prst="rect">
            <a:avLst/>
          </a:prstGeom>
          <a:noFill/>
        </p:spPr>
        <p:txBody>
          <a:bodyPr wrap="square" rtlCol="0">
            <a:spAutoFit/>
          </a:bodyPr>
          <a:lstStyle/>
          <a:p>
            <a:r>
              <a:rPr lang="en-US" dirty="0" smtClean="0"/>
              <a:t>Configuration</a:t>
            </a:r>
            <a:endParaRPr lang="en-US" dirty="0"/>
          </a:p>
        </p:txBody>
      </p:sp>
    </p:spTree>
    <p:extLst>
      <p:ext uri="{BB962C8B-B14F-4D97-AF65-F5344CB8AC3E}">
        <p14:creationId xmlns:p14="http://schemas.microsoft.com/office/powerpoint/2010/main" val="38157532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83656"/>
            <a:ext cx="7772400" cy="663095"/>
          </a:xfrm>
        </p:spPr>
        <p:txBody>
          <a:bodyPr>
            <a:normAutofit fontScale="90000"/>
          </a:bodyPr>
          <a:lstStyle/>
          <a:p>
            <a:r>
              <a:rPr lang="en-US" dirty="0" smtClean="0"/>
              <a:t>FocalPoint Archive</a:t>
            </a:r>
            <a:endParaRPr lang="en-US" dirty="0"/>
          </a:p>
        </p:txBody>
      </p:sp>
      <p:pic>
        <p:nvPicPr>
          <p:cNvPr id="4" name="Picture 3" descr="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1277" y="0"/>
            <a:ext cx="2998345" cy="611970"/>
          </a:xfrm>
          <a:prstGeom prst="rect">
            <a:avLst/>
          </a:prstGeom>
        </p:spPr>
      </p:pic>
      <p:cxnSp>
        <p:nvCxnSpPr>
          <p:cNvPr id="6" name="Straight Connector 5"/>
          <p:cNvCxnSpPr/>
          <p:nvPr/>
        </p:nvCxnSpPr>
        <p:spPr>
          <a:xfrm>
            <a:off x="498399" y="611970"/>
            <a:ext cx="8151223" cy="0"/>
          </a:xfrm>
          <a:prstGeom prst="line">
            <a:avLst/>
          </a:prstGeom>
          <a:ln w="38100" cmpd="sng">
            <a:solidFill>
              <a:srgbClr val="1177B8"/>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769468" y="1637067"/>
            <a:ext cx="6189785" cy="1754327"/>
          </a:xfrm>
          <a:prstGeom prst="rect">
            <a:avLst/>
          </a:prstGeom>
          <a:noFill/>
        </p:spPr>
        <p:txBody>
          <a:bodyPr wrap="square" rtlCol="0">
            <a:spAutoFit/>
          </a:bodyPr>
          <a:lstStyle/>
          <a:p>
            <a:r>
              <a:rPr lang="en-US" dirty="0" smtClean="0"/>
              <a:t>When the project is finished, it can be archived from </a:t>
            </a:r>
            <a:r>
              <a:rPr lang="en-US" dirty="0" err="1" smtClean="0"/>
              <a:t>FocalPoint</a:t>
            </a:r>
            <a:r>
              <a:rPr lang="en-US" dirty="0" smtClean="0"/>
              <a:t> Server. We have built an engine that links to all major archiving and storage systems, such as </a:t>
            </a:r>
            <a:r>
              <a:rPr lang="en-US" dirty="0" err="1" smtClean="0"/>
              <a:t>Archiware</a:t>
            </a:r>
            <a:r>
              <a:rPr lang="en-US" dirty="0" smtClean="0"/>
              <a:t>, </a:t>
            </a:r>
            <a:r>
              <a:rPr lang="en-US" dirty="0" err="1" smtClean="0"/>
              <a:t>Atempo</a:t>
            </a:r>
            <a:r>
              <a:rPr lang="en-US" dirty="0" smtClean="0"/>
              <a:t>, Cache-A, Space, Quantum and SAN Fusion. Reporting can track the various stages of the workflow so you know the exact status of the project.</a:t>
            </a:r>
            <a:endParaRPr lang="en-US" dirty="0"/>
          </a:p>
        </p:txBody>
      </p:sp>
      <p:pic>
        <p:nvPicPr>
          <p:cNvPr id="3" name="Picture 2" descr="GB_Labs_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2990" y="3746471"/>
            <a:ext cx="2604641" cy="1255775"/>
          </a:xfrm>
          <a:prstGeom prst="rect">
            <a:avLst/>
          </a:prstGeom>
        </p:spPr>
      </p:pic>
      <p:pic>
        <p:nvPicPr>
          <p:cNvPr id="5" name="Picture 4" descr="images-3.jpe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148" y="3564734"/>
            <a:ext cx="1079500" cy="809625"/>
          </a:xfrm>
          <a:prstGeom prst="rect">
            <a:avLst/>
          </a:prstGeom>
        </p:spPr>
      </p:pic>
      <p:pic>
        <p:nvPicPr>
          <p:cNvPr id="10" name="Picture 9" descr="Unknow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19487" y="3329535"/>
            <a:ext cx="4241800" cy="276225"/>
          </a:xfrm>
          <a:prstGeom prst="rect">
            <a:avLst/>
          </a:prstGeom>
        </p:spPr>
      </p:pic>
    </p:spTree>
    <p:extLst>
      <p:ext uri="{BB962C8B-B14F-4D97-AF65-F5344CB8AC3E}">
        <p14:creationId xmlns:p14="http://schemas.microsoft.com/office/powerpoint/2010/main" val="29741024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148" y="0"/>
            <a:ext cx="3161474" cy="611970"/>
          </a:xfrm>
          <a:prstGeom prst="rect">
            <a:avLst/>
          </a:prstGeom>
        </p:spPr>
      </p:pic>
      <p:cxnSp>
        <p:nvCxnSpPr>
          <p:cNvPr id="6" name="Straight Connector 5"/>
          <p:cNvCxnSpPr/>
          <p:nvPr/>
        </p:nvCxnSpPr>
        <p:spPr>
          <a:xfrm>
            <a:off x="498399" y="611970"/>
            <a:ext cx="8151223" cy="0"/>
          </a:xfrm>
          <a:prstGeom prst="line">
            <a:avLst/>
          </a:prstGeom>
          <a:ln w="38100" cmpd="sng">
            <a:solidFill>
              <a:srgbClr val="1177B8"/>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930123" y="36805"/>
            <a:ext cx="8151223" cy="595035"/>
          </a:xfrm>
          <a:prstGeom prst="rect">
            <a:avLst/>
          </a:prstGeom>
          <a:noFill/>
          <a:ln>
            <a:noFill/>
          </a:ln>
        </p:spPr>
        <p:txBody>
          <a:bodyPr wrap="square" rtlCol="0">
            <a:spAutoFit/>
          </a:bodyPr>
          <a:lstStyle/>
          <a:p>
            <a:pPr algn="ctr">
              <a:lnSpc>
                <a:spcPct val="120000"/>
              </a:lnSpc>
            </a:pPr>
            <a:r>
              <a:rPr lang="en-US" sz="2800" dirty="0" smtClean="0"/>
              <a:t>Case Study - BBC Sport</a:t>
            </a:r>
          </a:p>
        </p:txBody>
      </p:sp>
      <p:sp>
        <p:nvSpPr>
          <p:cNvPr id="3" name="Rectangle 2"/>
          <p:cNvSpPr/>
          <p:nvPr/>
        </p:nvSpPr>
        <p:spPr>
          <a:xfrm>
            <a:off x="251468" y="611970"/>
            <a:ext cx="8751081" cy="3026470"/>
          </a:xfrm>
          <a:prstGeom prst="rect">
            <a:avLst/>
          </a:prstGeom>
        </p:spPr>
        <p:txBody>
          <a:bodyPr wrap="square">
            <a:spAutoFit/>
          </a:bodyPr>
          <a:lstStyle/>
          <a:p>
            <a:pPr algn="ctr">
              <a:lnSpc>
                <a:spcPct val="120000"/>
              </a:lnSpc>
            </a:pPr>
            <a:endParaRPr lang="en-US" sz="2000" dirty="0"/>
          </a:p>
          <a:p>
            <a:pPr marL="285750" indent="-285750">
              <a:lnSpc>
                <a:spcPct val="140000"/>
              </a:lnSpc>
              <a:buFont typeface="Arial"/>
              <a:buChar char="•"/>
            </a:pPr>
            <a:r>
              <a:rPr lang="en-US" sz="2000" dirty="0"/>
              <a:t>Originally started out as a project management tool for </a:t>
            </a:r>
            <a:r>
              <a:rPr lang="en-US" sz="2000" dirty="0">
                <a:solidFill>
                  <a:srgbClr val="159FE3"/>
                </a:solidFill>
              </a:rPr>
              <a:t>BBC SPORTS</a:t>
            </a:r>
            <a:r>
              <a:rPr lang="en-US" sz="2000" dirty="0"/>
              <a:t>. Projects could be lost, incorrectly named, stored in the wrong location, latest </a:t>
            </a:r>
            <a:r>
              <a:rPr lang="en-US" sz="2000" dirty="0" smtClean="0"/>
              <a:t>version </a:t>
            </a:r>
            <a:r>
              <a:rPr lang="en-US" sz="2000" dirty="0" err="1"/>
              <a:t>etc</a:t>
            </a:r>
            <a:endParaRPr lang="en-US" sz="2000" dirty="0"/>
          </a:p>
          <a:p>
            <a:pPr marL="285750" indent="-285750">
              <a:lnSpc>
                <a:spcPct val="140000"/>
              </a:lnSpc>
              <a:buFont typeface="Arial"/>
              <a:buChar char="•"/>
            </a:pPr>
            <a:r>
              <a:rPr lang="en-US" sz="2000" dirty="0">
                <a:solidFill>
                  <a:srgbClr val="159FE3"/>
                </a:solidFill>
              </a:rPr>
              <a:t>50 seats </a:t>
            </a:r>
            <a:r>
              <a:rPr lang="en-US" sz="2000" dirty="0"/>
              <a:t>of Final Cut Pro 7 coping with busy sporting summer of 2012.   </a:t>
            </a:r>
          </a:p>
          <a:p>
            <a:pPr marL="285750" indent="-285750">
              <a:lnSpc>
                <a:spcPct val="140000"/>
              </a:lnSpc>
              <a:buFont typeface="Arial"/>
              <a:buChar char="•"/>
            </a:pPr>
            <a:r>
              <a:rPr lang="en-US" sz="2000" dirty="0">
                <a:solidFill>
                  <a:srgbClr val="159FE3"/>
                </a:solidFill>
              </a:rPr>
              <a:t>Platform </a:t>
            </a:r>
            <a:r>
              <a:rPr lang="en-US" sz="2000" dirty="0" smtClean="0"/>
              <a:t>Nightmare - </a:t>
            </a:r>
            <a:r>
              <a:rPr lang="en-US" sz="2000" dirty="0" err="1" smtClean="0"/>
              <a:t>iPad</a:t>
            </a:r>
            <a:r>
              <a:rPr lang="en-US" sz="2000" dirty="0"/>
              <a:t>, iPhone, Android, Web site and on-to-air </a:t>
            </a:r>
            <a:r>
              <a:rPr lang="en-US" sz="2000" dirty="0" smtClean="0"/>
              <a:t>versions</a:t>
            </a:r>
            <a:endParaRPr lang="en-US" sz="2000" dirty="0"/>
          </a:p>
          <a:p>
            <a:pPr marL="285750" indent="-285750">
              <a:lnSpc>
                <a:spcPct val="140000"/>
              </a:lnSpc>
              <a:buFont typeface="Arial"/>
              <a:buChar char="•"/>
            </a:pPr>
            <a:r>
              <a:rPr lang="en-US" sz="2000" dirty="0">
                <a:solidFill>
                  <a:srgbClr val="159FE3"/>
                </a:solidFill>
              </a:rPr>
              <a:t>Versioning</a:t>
            </a:r>
            <a:r>
              <a:rPr lang="en-US" sz="2000" dirty="0">
                <a:solidFill>
                  <a:srgbClr val="1285BF"/>
                </a:solidFill>
              </a:rPr>
              <a:t> </a:t>
            </a:r>
            <a:r>
              <a:rPr lang="en-US" sz="2000" dirty="0"/>
              <a:t>Nightmare – creating and tracking.</a:t>
            </a:r>
          </a:p>
          <a:p>
            <a:pPr marL="285750" indent="-285750">
              <a:lnSpc>
                <a:spcPct val="140000"/>
              </a:lnSpc>
              <a:buFont typeface="Arial"/>
              <a:buChar char="•"/>
            </a:pPr>
            <a:r>
              <a:rPr lang="en-US" sz="2000" dirty="0"/>
              <a:t>200-300 constantly changing </a:t>
            </a:r>
            <a:r>
              <a:rPr lang="en-US" sz="2000" dirty="0">
                <a:solidFill>
                  <a:srgbClr val="159FE3"/>
                </a:solidFill>
              </a:rPr>
              <a:t>personnel.</a:t>
            </a:r>
          </a:p>
        </p:txBody>
      </p:sp>
      <p:sp>
        <p:nvSpPr>
          <p:cNvPr id="8" name="TextBox 7"/>
          <p:cNvSpPr txBox="1"/>
          <p:nvPr/>
        </p:nvSpPr>
        <p:spPr>
          <a:xfrm>
            <a:off x="87141" y="3638440"/>
            <a:ext cx="8915407" cy="1323439"/>
          </a:xfrm>
          <a:prstGeom prst="rect">
            <a:avLst/>
          </a:prstGeom>
          <a:noFill/>
        </p:spPr>
        <p:txBody>
          <a:bodyPr wrap="square" rtlCol="0">
            <a:spAutoFit/>
          </a:bodyPr>
          <a:lstStyle/>
          <a:p>
            <a:r>
              <a:rPr lang="en-US" sz="2000" dirty="0">
                <a:solidFill>
                  <a:srgbClr val="159FE3"/>
                </a:solidFill>
              </a:rPr>
              <a:t>“FocalPoint Server solved a circuital workflow and productivity issue for us during one of our busiest and highest profile periods of broadcasting on record. </a:t>
            </a:r>
            <a:r>
              <a:rPr lang="en-US" sz="2000" b="1" dirty="0">
                <a:solidFill>
                  <a:srgbClr val="159FE3"/>
                </a:solidFill>
              </a:rPr>
              <a:t>It was reliable, easy to use and it did the job asked of it.</a:t>
            </a:r>
            <a:r>
              <a:rPr lang="en-US" sz="2000" dirty="0">
                <a:solidFill>
                  <a:srgbClr val="159FE3"/>
                </a:solidFill>
              </a:rPr>
              <a:t>” Post Production Lead at </a:t>
            </a:r>
            <a:r>
              <a:rPr lang="en-US" sz="2000" b="1" dirty="0">
                <a:solidFill>
                  <a:srgbClr val="159FE3"/>
                </a:solidFill>
              </a:rPr>
              <a:t>BBC Sport.</a:t>
            </a:r>
            <a:endParaRPr lang="en-US" sz="2000" dirty="0">
              <a:solidFill>
                <a:srgbClr val="159FE3"/>
              </a:solidFill>
            </a:endParaRPr>
          </a:p>
        </p:txBody>
      </p:sp>
    </p:spTree>
    <p:extLst>
      <p:ext uri="{BB962C8B-B14F-4D97-AF65-F5344CB8AC3E}">
        <p14:creationId xmlns:p14="http://schemas.microsoft.com/office/powerpoint/2010/main" val="35334804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148" y="0"/>
            <a:ext cx="3161474" cy="611970"/>
          </a:xfrm>
          <a:prstGeom prst="rect">
            <a:avLst/>
          </a:prstGeom>
        </p:spPr>
      </p:pic>
      <p:cxnSp>
        <p:nvCxnSpPr>
          <p:cNvPr id="6" name="Straight Connector 5"/>
          <p:cNvCxnSpPr/>
          <p:nvPr/>
        </p:nvCxnSpPr>
        <p:spPr>
          <a:xfrm>
            <a:off x="498399" y="611970"/>
            <a:ext cx="8151223" cy="0"/>
          </a:xfrm>
          <a:prstGeom prst="line">
            <a:avLst/>
          </a:prstGeom>
          <a:ln w="38100" cmpd="sng">
            <a:solidFill>
              <a:srgbClr val="1177B8"/>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64042" y="36805"/>
            <a:ext cx="1508807" cy="595035"/>
          </a:xfrm>
          <a:prstGeom prst="rect">
            <a:avLst/>
          </a:prstGeom>
          <a:noFill/>
          <a:ln>
            <a:noFill/>
          </a:ln>
        </p:spPr>
        <p:txBody>
          <a:bodyPr wrap="square" rtlCol="0">
            <a:spAutoFit/>
          </a:bodyPr>
          <a:lstStyle/>
          <a:p>
            <a:pPr algn="ctr">
              <a:lnSpc>
                <a:spcPct val="120000"/>
              </a:lnSpc>
            </a:pPr>
            <a:r>
              <a:rPr lang="en-US" sz="2800" dirty="0" smtClean="0"/>
              <a:t>Pricing</a:t>
            </a:r>
          </a:p>
        </p:txBody>
      </p:sp>
      <p:pic>
        <p:nvPicPr>
          <p:cNvPr id="2" name="Picture 1" descr="Screen Shot 2013-08-12 at 16.40.04.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953" y="830089"/>
            <a:ext cx="7638918" cy="2125224"/>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2300931" y="3533798"/>
            <a:ext cx="3724096" cy="369332"/>
          </a:xfrm>
          <a:prstGeom prst="rect">
            <a:avLst/>
          </a:prstGeom>
          <a:noFill/>
        </p:spPr>
        <p:txBody>
          <a:bodyPr wrap="none" rtlCol="0">
            <a:spAutoFit/>
          </a:bodyPr>
          <a:lstStyle/>
          <a:p>
            <a:r>
              <a:rPr lang="en-US" dirty="0" smtClean="0"/>
              <a:t>Workgroup Version for up to 15 users</a:t>
            </a:r>
            <a:endParaRPr lang="en-US" dirty="0"/>
          </a:p>
        </p:txBody>
      </p:sp>
    </p:spTree>
    <p:extLst>
      <p:ext uri="{BB962C8B-B14F-4D97-AF65-F5344CB8AC3E}">
        <p14:creationId xmlns:p14="http://schemas.microsoft.com/office/powerpoint/2010/main" val="95108193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148" y="0"/>
            <a:ext cx="3161474" cy="611970"/>
          </a:xfrm>
          <a:prstGeom prst="rect">
            <a:avLst/>
          </a:prstGeom>
        </p:spPr>
      </p:pic>
      <p:cxnSp>
        <p:nvCxnSpPr>
          <p:cNvPr id="6" name="Straight Connector 5"/>
          <p:cNvCxnSpPr/>
          <p:nvPr/>
        </p:nvCxnSpPr>
        <p:spPr>
          <a:xfrm>
            <a:off x="498399" y="611970"/>
            <a:ext cx="8151223" cy="0"/>
          </a:xfrm>
          <a:prstGeom prst="line">
            <a:avLst/>
          </a:prstGeom>
          <a:ln w="38100" cmpd="sng">
            <a:solidFill>
              <a:srgbClr val="1177B8"/>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64042" y="36805"/>
            <a:ext cx="1508807" cy="595035"/>
          </a:xfrm>
          <a:prstGeom prst="rect">
            <a:avLst/>
          </a:prstGeom>
          <a:noFill/>
          <a:ln>
            <a:noFill/>
          </a:ln>
        </p:spPr>
        <p:txBody>
          <a:bodyPr wrap="square" rtlCol="0">
            <a:spAutoFit/>
          </a:bodyPr>
          <a:lstStyle/>
          <a:p>
            <a:pPr algn="ctr">
              <a:lnSpc>
                <a:spcPct val="120000"/>
              </a:lnSpc>
            </a:pPr>
            <a:r>
              <a:rPr lang="en-US" sz="2800" dirty="0" smtClean="0"/>
              <a:t>Pricing</a:t>
            </a:r>
          </a:p>
        </p:txBody>
      </p:sp>
      <p:pic>
        <p:nvPicPr>
          <p:cNvPr id="3" name="Picture 2" descr="Screen Shot 2013-08-12 at 16.40.50.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266" y="1122304"/>
            <a:ext cx="6116412" cy="38481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41358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5754" y="2490288"/>
            <a:ext cx="5058966" cy="2376755"/>
          </a:xfrm>
        </p:spPr>
        <p:txBody>
          <a:bodyPr>
            <a:normAutofit fontScale="90000"/>
          </a:bodyPr>
          <a:lstStyle/>
          <a:p>
            <a:r>
              <a:rPr lang="en-US" sz="2700" dirty="0" smtClean="0"/>
              <a:t/>
            </a:r>
            <a:br>
              <a:rPr lang="en-US" sz="2700" dirty="0" smtClean="0"/>
            </a:br>
            <a:r>
              <a:rPr lang="en-US" sz="2700" dirty="0" smtClean="0"/>
              <a:t>Managing Risk</a:t>
            </a:r>
            <a:br>
              <a:rPr lang="en-US" sz="2700" dirty="0" smtClean="0"/>
            </a:br>
            <a:r>
              <a:rPr lang="en-US" sz="2700" dirty="0" smtClean="0"/>
              <a:t>Increase workflow efficiencies</a:t>
            </a:r>
            <a:br>
              <a:rPr lang="en-US" sz="2700" dirty="0" smtClean="0"/>
            </a:br>
            <a:r>
              <a:rPr lang="en-US" sz="2700" dirty="0" smtClean="0"/>
              <a:t>Empower users</a:t>
            </a:r>
            <a:br>
              <a:rPr lang="en-US" sz="2700" dirty="0" smtClean="0"/>
            </a:br>
            <a:r>
              <a:rPr lang="en-US" sz="2700" dirty="0" smtClean="0"/>
              <a:t>IT &amp; Production doing ‘real stuff’</a:t>
            </a:r>
            <a:br>
              <a:rPr lang="en-US" sz="2700" dirty="0" smtClean="0"/>
            </a:br>
            <a:r>
              <a:rPr lang="en-US" sz="2700" dirty="0" smtClean="0"/>
              <a:t>ROI</a:t>
            </a:r>
            <a:br>
              <a:rPr lang="en-US" sz="2700" dirty="0" smtClean="0"/>
            </a:br>
            <a:r>
              <a:rPr lang="en-US" sz="2700" dirty="0" smtClean="0"/>
              <a:t/>
            </a:r>
            <a:br>
              <a:rPr lang="en-US" sz="2700" dirty="0" smtClean="0"/>
            </a:br>
            <a:endParaRPr lang="en-US" sz="2700" dirty="0"/>
          </a:p>
        </p:txBody>
      </p:sp>
      <p:pic>
        <p:nvPicPr>
          <p:cNvPr id="4" name="Picture 3" descr="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34756" y="0"/>
            <a:ext cx="3114866" cy="611970"/>
          </a:xfrm>
          <a:prstGeom prst="rect">
            <a:avLst/>
          </a:prstGeom>
        </p:spPr>
      </p:pic>
      <p:cxnSp>
        <p:nvCxnSpPr>
          <p:cNvPr id="6" name="Straight Connector 5"/>
          <p:cNvCxnSpPr/>
          <p:nvPr/>
        </p:nvCxnSpPr>
        <p:spPr>
          <a:xfrm>
            <a:off x="498399" y="611970"/>
            <a:ext cx="8151223" cy="0"/>
          </a:xfrm>
          <a:prstGeom prst="line">
            <a:avLst/>
          </a:prstGeom>
          <a:ln w="38100" cmpd="sng">
            <a:solidFill>
              <a:srgbClr val="1177B8"/>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98399" y="959558"/>
            <a:ext cx="8151223" cy="461665"/>
          </a:xfrm>
          <a:prstGeom prst="rect">
            <a:avLst/>
          </a:prstGeom>
          <a:noFill/>
        </p:spPr>
        <p:txBody>
          <a:bodyPr wrap="square" rtlCol="0">
            <a:spAutoFit/>
          </a:bodyPr>
          <a:lstStyle/>
          <a:p>
            <a:pPr algn="ctr"/>
            <a:r>
              <a:rPr lang="en-US" sz="2400" dirty="0"/>
              <a:t>Take away workflow </a:t>
            </a:r>
            <a:r>
              <a:rPr lang="en-US" sz="2400" dirty="0" smtClean="0"/>
              <a:t>complexity </a:t>
            </a:r>
            <a:r>
              <a:rPr lang="en-US" sz="2400" dirty="0"/>
              <a:t>and empower users to </a:t>
            </a:r>
            <a:r>
              <a:rPr lang="en-US" sz="2400" dirty="0" smtClean="0"/>
              <a:t>create</a:t>
            </a:r>
          </a:p>
        </p:txBody>
      </p:sp>
      <p:pic>
        <p:nvPicPr>
          <p:cNvPr id="9" name="Picture 8" descr="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6642" y="1657843"/>
            <a:ext cx="3114866" cy="61197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20557" y="2490288"/>
            <a:ext cx="2329065" cy="1783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98399" y="88031"/>
            <a:ext cx="2167160" cy="461665"/>
          </a:xfrm>
          <a:prstGeom prst="rect">
            <a:avLst/>
          </a:prstGeom>
          <a:noFill/>
        </p:spPr>
        <p:txBody>
          <a:bodyPr wrap="square" rtlCol="0">
            <a:spAutoFit/>
          </a:bodyPr>
          <a:lstStyle/>
          <a:p>
            <a:r>
              <a:rPr lang="en-US" sz="2400" dirty="0" smtClean="0"/>
              <a:t>Q &amp; A</a:t>
            </a:r>
            <a:endParaRPr lang="en-US" sz="2400" dirty="0"/>
          </a:p>
        </p:txBody>
      </p:sp>
    </p:spTree>
    <p:extLst>
      <p:ext uri="{BB962C8B-B14F-4D97-AF65-F5344CB8AC3E}">
        <p14:creationId xmlns:p14="http://schemas.microsoft.com/office/powerpoint/2010/main" val="17923384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11971"/>
            <a:ext cx="6883383" cy="884550"/>
          </a:xfrm>
        </p:spPr>
        <p:txBody>
          <a:bodyPr>
            <a:normAutofit/>
          </a:bodyPr>
          <a:lstStyle/>
          <a:p>
            <a:r>
              <a:rPr lang="en-US" dirty="0" smtClean="0"/>
              <a:t>Content</a:t>
            </a:r>
            <a:endParaRPr lang="en-US" dirty="0"/>
          </a:p>
        </p:txBody>
      </p:sp>
      <p:pic>
        <p:nvPicPr>
          <p:cNvPr id="4" name="Picture 3" descr="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148" y="0"/>
            <a:ext cx="3161474" cy="611970"/>
          </a:xfrm>
          <a:prstGeom prst="rect">
            <a:avLst/>
          </a:prstGeom>
        </p:spPr>
      </p:pic>
      <p:cxnSp>
        <p:nvCxnSpPr>
          <p:cNvPr id="6" name="Straight Connector 5"/>
          <p:cNvCxnSpPr/>
          <p:nvPr/>
        </p:nvCxnSpPr>
        <p:spPr>
          <a:xfrm>
            <a:off x="498399" y="611970"/>
            <a:ext cx="8151223" cy="0"/>
          </a:xfrm>
          <a:prstGeom prst="line">
            <a:avLst/>
          </a:prstGeom>
          <a:ln w="38100" cmpd="sng">
            <a:solidFill>
              <a:srgbClr val="1177B8"/>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2615265" y="1496521"/>
            <a:ext cx="4031873" cy="3477875"/>
          </a:xfrm>
          <a:prstGeom prst="rect">
            <a:avLst/>
          </a:prstGeom>
          <a:noFill/>
        </p:spPr>
        <p:txBody>
          <a:bodyPr wrap="none" rtlCol="0">
            <a:spAutoFit/>
          </a:bodyPr>
          <a:lstStyle/>
          <a:p>
            <a:pPr marL="342900" indent="-342900">
              <a:buAutoNum type="arabicPeriod"/>
            </a:pPr>
            <a:r>
              <a:rPr lang="en-US" sz="2000" dirty="0" smtClean="0"/>
              <a:t>Managed Collaboration?</a:t>
            </a:r>
          </a:p>
          <a:p>
            <a:pPr marL="342900" indent="-342900">
              <a:buAutoNum type="arabicPeriod"/>
            </a:pPr>
            <a:r>
              <a:rPr lang="en-US" sz="2000" dirty="0" smtClean="0"/>
              <a:t>FocalPoint Server benefits</a:t>
            </a:r>
          </a:p>
          <a:p>
            <a:pPr marL="342900" indent="-342900">
              <a:buFontTx/>
              <a:buAutoNum type="arabicPeriod"/>
            </a:pPr>
            <a:r>
              <a:rPr lang="en-US" sz="2000" dirty="0"/>
              <a:t>What is FocalPoint </a:t>
            </a:r>
            <a:r>
              <a:rPr lang="en-US" sz="2000" dirty="0" smtClean="0"/>
              <a:t>Server?</a:t>
            </a:r>
          </a:p>
          <a:p>
            <a:pPr marL="342900" indent="-342900">
              <a:buAutoNum type="arabicPeriod"/>
            </a:pPr>
            <a:r>
              <a:rPr lang="en-US" sz="2000" dirty="0" smtClean="0"/>
              <a:t>The modules</a:t>
            </a:r>
          </a:p>
          <a:p>
            <a:pPr marL="342900" indent="-342900">
              <a:buAutoNum type="arabicPeriod"/>
            </a:pPr>
            <a:r>
              <a:rPr lang="en-US" sz="2000" dirty="0" smtClean="0"/>
              <a:t>Functionality of FocalPoint Server</a:t>
            </a:r>
          </a:p>
          <a:p>
            <a:pPr marL="342900" indent="-342900">
              <a:buAutoNum type="arabicPeriod"/>
            </a:pPr>
            <a:r>
              <a:rPr lang="en-US" sz="2000" dirty="0" smtClean="0"/>
              <a:t>Example workflow / Case Study</a:t>
            </a:r>
          </a:p>
          <a:p>
            <a:pPr marL="342900" indent="-342900">
              <a:buAutoNum type="arabicPeriod"/>
            </a:pPr>
            <a:r>
              <a:rPr lang="en-US" sz="2000" dirty="0" smtClean="0"/>
              <a:t>FocalPoint Server and </a:t>
            </a:r>
            <a:r>
              <a:rPr lang="en-US" sz="2000" dirty="0" err="1" smtClean="0"/>
              <a:t>CatDV</a:t>
            </a:r>
            <a:endParaRPr lang="en-US" sz="2000" dirty="0" smtClean="0"/>
          </a:p>
          <a:p>
            <a:pPr marL="342900" indent="-342900">
              <a:buAutoNum type="arabicPeriod"/>
            </a:pPr>
            <a:r>
              <a:rPr lang="en-US" sz="2000" dirty="0" smtClean="0"/>
              <a:t>Technical Support Channels</a:t>
            </a:r>
          </a:p>
          <a:p>
            <a:pPr marL="342900" indent="-342900">
              <a:buAutoNum type="arabicPeriod"/>
            </a:pPr>
            <a:r>
              <a:rPr lang="en-US" sz="2000" dirty="0" smtClean="0"/>
              <a:t>FocalPoint Server Pricing</a:t>
            </a:r>
          </a:p>
          <a:p>
            <a:pPr marL="342900" indent="-342900">
              <a:buAutoNum type="arabicPeriod"/>
            </a:pPr>
            <a:r>
              <a:rPr lang="en-US" sz="2000" dirty="0" smtClean="0"/>
              <a:t>Q &amp; A</a:t>
            </a:r>
          </a:p>
          <a:p>
            <a:pPr marL="342900" indent="-342900">
              <a:buAutoNum type="arabicPeriod"/>
            </a:pPr>
            <a:endParaRPr lang="en-US" sz="2000" dirty="0"/>
          </a:p>
        </p:txBody>
      </p:sp>
    </p:spTree>
    <p:extLst>
      <p:ext uri="{BB962C8B-B14F-4D97-AF65-F5344CB8AC3E}">
        <p14:creationId xmlns:p14="http://schemas.microsoft.com/office/powerpoint/2010/main" val="33596668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148" y="0"/>
            <a:ext cx="3161474" cy="611970"/>
          </a:xfrm>
          <a:prstGeom prst="rect">
            <a:avLst/>
          </a:prstGeom>
        </p:spPr>
      </p:pic>
      <p:cxnSp>
        <p:nvCxnSpPr>
          <p:cNvPr id="6" name="Straight Connector 5"/>
          <p:cNvCxnSpPr/>
          <p:nvPr/>
        </p:nvCxnSpPr>
        <p:spPr>
          <a:xfrm>
            <a:off x="498399" y="611970"/>
            <a:ext cx="8151223" cy="0"/>
          </a:xfrm>
          <a:prstGeom prst="line">
            <a:avLst/>
          </a:prstGeom>
          <a:ln w="38100" cmpd="sng">
            <a:solidFill>
              <a:srgbClr val="1177B8"/>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937877" y="45022"/>
            <a:ext cx="6154768" cy="595035"/>
          </a:xfrm>
          <a:prstGeom prst="rect">
            <a:avLst/>
          </a:prstGeom>
          <a:noFill/>
          <a:ln>
            <a:noFill/>
          </a:ln>
        </p:spPr>
        <p:txBody>
          <a:bodyPr wrap="square" rtlCol="0">
            <a:spAutoFit/>
          </a:bodyPr>
          <a:lstStyle/>
          <a:p>
            <a:pPr algn="ctr">
              <a:lnSpc>
                <a:spcPct val="120000"/>
              </a:lnSpc>
            </a:pPr>
            <a:r>
              <a:rPr lang="en-US" sz="2800" dirty="0" smtClean="0"/>
              <a:t>Managed Collaboration</a:t>
            </a:r>
          </a:p>
        </p:txBody>
      </p:sp>
      <p:sp>
        <p:nvSpPr>
          <p:cNvPr id="3" name="TextBox 2"/>
          <p:cNvSpPr txBox="1"/>
          <p:nvPr/>
        </p:nvSpPr>
        <p:spPr>
          <a:xfrm>
            <a:off x="498398" y="1124857"/>
            <a:ext cx="8151224" cy="4247317"/>
          </a:xfrm>
          <a:prstGeom prst="rect">
            <a:avLst/>
          </a:prstGeom>
          <a:noFill/>
        </p:spPr>
        <p:txBody>
          <a:bodyPr wrap="square" rtlCol="0">
            <a:spAutoFit/>
          </a:bodyPr>
          <a:lstStyle/>
          <a:p>
            <a:pPr marL="285750" indent="-285750">
              <a:lnSpc>
                <a:spcPct val="150000"/>
              </a:lnSpc>
              <a:buFont typeface="Arial"/>
              <a:buChar char="•"/>
            </a:pPr>
            <a:r>
              <a:rPr lang="en-US" sz="2400" dirty="0"/>
              <a:t>SAN is not enough – searching is costing time and </a:t>
            </a:r>
            <a:r>
              <a:rPr lang="en-US" sz="2400" dirty="0" smtClean="0"/>
              <a:t>money</a:t>
            </a:r>
          </a:p>
          <a:p>
            <a:pPr marL="285750" indent="-285750">
              <a:lnSpc>
                <a:spcPct val="150000"/>
              </a:lnSpc>
              <a:buFont typeface="Arial"/>
              <a:buChar char="•"/>
            </a:pPr>
            <a:r>
              <a:rPr lang="en-US" sz="2400" dirty="0" smtClean="0"/>
              <a:t>Creative </a:t>
            </a:r>
            <a:r>
              <a:rPr lang="en-US" sz="2400" dirty="0"/>
              <a:t>Professionals search for media on average 83 times a </a:t>
            </a:r>
            <a:r>
              <a:rPr lang="en-US" sz="2400" dirty="0" smtClean="0"/>
              <a:t>week</a:t>
            </a:r>
          </a:p>
          <a:p>
            <a:pPr marL="285750" indent="-285750">
              <a:lnSpc>
                <a:spcPct val="150000"/>
              </a:lnSpc>
              <a:buFont typeface="Arial"/>
              <a:buChar char="•"/>
            </a:pPr>
            <a:r>
              <a:rPr lang="en-US" sz="2400" dirty="0" smtClean="0"/>
              <a:t>… and FAILS to find it 35% of the time with no DAM</a:t>
            </a:r>
            <a:r>
              <a:rPr lang="en-US" sz="2400" dirty="0" smtClean="0"/>
              <a:t>!</a:t>
            </a:r>
            <a:endParaRPr lang="en-US" sz="2400" dirty="0" smtClean="0"/>
          </a:p>
          <a:p>
            <a:pPr marL="285750" indent="-285750">
              <a:lnSpc>
                <a:spcPct val="150000"/>
              </a:lnSpc>
              <a:buFont typeface="Arial"/>
              <a:buChar char="•"/>
            </a:pPr>
            <a:r>
              <a:rPr lang="en-US" sz="2400" dirty="0" smtClean="0"/>
              <a:t>1 </a:t>
            </a:r>
            <a:r>
              <a:rPr lang="en-US" sz="2400" dirty="0"/>
              <a:t>in 10 hours on average is spent on file </a:t>
            </a:r>
            <a:r>
              <a:rPr lang="en-US" sz="2400" dirty="0" smtClean="0"/>
              <a:t>management</a:t>
            </a:r>
          </a:p>
          <a:p>
            <a:pPr>
              <a:lnSpc>
                <a:spcPct val="200000"/>
              </a:lnSpc>
            </a:pPr>
            <a:endParaRPr lang="en-US" dirty="0"/>
          </a:p>
          <a:p>
            <a:pPr algn="r">
              <a:lnSpc>
                <a:spcPct val="200000"/>
              </a:lnSpc>
            </a:pPr>
            <a:r>
              <a:rPr lang="en-US" dirty="0" smtClean="0"/>
              <a:t>Source; </a:t>
            </a:r>
            <a:r>
              <a:rPr lang="en-US" dirty="0" err="1" smtClean="0"/>
              <a:t>Gistics.com</a:t>
            </a:r>
            <a:endParaRPr lang="en-US" dirty="0" smtClean="0"/>
          </a:p>
          <a:p>
            <a:pPr marL="285750" indent="-285750">
              <a:buFont typeface="Arial"/>
              <a:buChar char="•"/>
            </a:pPr>
            <a:endParaRPr lang="en-US" dirty="0"/>
          </a:p>
        </p:txBody>
      </p:sp>
    </p:spTree>
    <p:extLst>
      <p:ext uri="{BB962C8B-B14F-4D97-AF65-F5344CB8AC3E}">
        <p14:creationId xmlns:p14="http://schemas.microsoft.com/office/powerpoint/2010/main" val="3359666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148" y="0"/>
            <a:ext cx="3161474" cy="611970"/>
          </a:xfrm>
          <a:prstGeom prst="rect">
            <a:avLst/>
          </a:prstGeom>
        </p:spPr>
      </p:pic>
      <p:cxnSp>
        <p:nvCxnSpPr>
          <p:cNvPr id="6" name="Straight Connector 5"/>
          <p:cNvCxnSpPr/>
          <p:nvPr/>
        </p:nvCxnSpPr>
        <p:spPr>
          <a:xfrm>
            <a:off x="498399" y="611970"/>
            <a:ext cx="8151223" cy="0"/>
          </a:xfrm>
          <a:prstGeom prst="line">
            <a:avLst/>
          </a:prstGeom>
          <a:ln w="38100" cmpd="sng">
            <a:solidFill>
              <a:srgbClr val="1177B8"/>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987102" y="45022"/>
            <a:ext cx="6154768" cy="595035"/>
          </a:xfrm>
          <a:prstGeom prst="rect">
            <a:avLst/>
          </a:prstGeom>
          <a:noFill/>
          <a:ln>
            <a:noFill/>
          </a:ln>
        </p:spPr>
        <p:txBody>
          <a:bodyPr wrap="square" rtlCol="0">
            <a:spAutoFit/>
          </a:bodyPr>
          <a:lstStyle/>
          <a:p>
            <a:pPr algn="ctr">
              <a:lnSpc>
                <a:spcPct val="120000"/>
              </a:lnSpc>
            </a:pPr>
            <a:r>
              <a:rPr lang="en-US" sz="2800" smtClean="0"/>
              <a:t>Rationale </a:t>
            </a:r>
            <a:r>
              <a:rPr lang="en-US" sz="2800" dirty="0" smtClean="0"/>
              <a:t>for PAM?</a:t>
            </a:r>
          </a:p>
        </p:txBody>
      </p:sp>
      <p:sp>
        <p:nvSpPr>
          <p:cNvPr id="3" name="Title 2"/>
          <p:cNvSpPr>
            <a:spLocks noGrp="1"/>
          </p:cNvSpPr>
          <p:nvPr>
            <p:ph type="ctrTitle"/>
          </p:nvPr>
        </p:nvSpPr>
        <p:spPr>
          <a:xfrm>
            <a:off x="685800" y="0"/>
            <a:ext cx="7772400" cy="5030318"/>
          </a:xfrm>
        </p:spPr>
        <p:txBody>
          <a:bodyPr>
            <a:noAutofit/>
          </a:bodyPr>
          <a:lstStyle/>
          <a:p>
            <a:r>
              <a:rPr lang="en-US" sz="2400" dirty="0" smtClean="0"/>
              <a:t>Collaboration between Editors</a:t>
            </a:r>
            <a:r>
              <a:rPr lang="en-US" sz="2400" dirty="0"/>
              <a:t>?</a:t>
            </a:r>
            <a:r>
              <a:rPr lang="en-GB" sz="2400" dirty="0"/>
              <a:t/>
            </a:r>
            <a:br>
              <a:rPr lang="en-GB" sz="2400" dirty="0"/>
            </a:br>
            <a:r>
              <a:rPr lang="en-US" sz="2400" dirty="0"/>
              <a:t>Multiple studio locations?</a:t>
            </a:r>
            <a:r>
              <a:rPr lang="en-GB" sz="2400" dirty="0"/>
              <a:t/>
            </a:r>
            <a:br>
              <a:rPr lang="en-GB" sz="2400" dirty="0"/>
            </a:br>
            <a:r>
              <a:rPr lang="en-US" sz="2400" dirty="0"/>
              <a:t>Saving files in the wrong place?</a:t>
            </a:r>
            <a:r>
              <a:rPr lang="en-GB" sz="2400" dirty="0"/>
              <a:t/>
            </a:r>
            <a:br>
              <a:rPr lang="en-GB" sz="2400" dirty="0"/>
            </a:br>
            <a:r>
              <a:rPr lang="en-US" sz="2400" dirty="0"/>
              <a:t>Wrong name?</a:t>
            </a:r>
            <a:r>
              <a:rPr lang="en-GB" sz="2400" dirty="0"/>
              <a:t/>
            </a:r>
            <a:br>
              <a:rPr lang="en-GB" sz="2400" dirty="0"/>
            </a:br>
            <a:r>
              <a:rPr lang="en-US" sz="2400" dirty="0"/>
              <a:t>Don’t know what version to work on?</a:t>
            </a:r>
            <a:r>
              <a:rPr lang="en-GB" sz="2400" dirty="0"/>
              <a:t/>
            </a:r>
            <a:br>
              <a:rPr lang="en-GB" sz="2400" dirty="0"/>
            </a:br>
            <a:r>
              <a:rPr lang="en-US" sz="2400" dirty="0"/>
              <a:t>No time for training?</a:t>
            </a:r>
            <a:r>
              <a:rPr lang="en-GB" sz="2400" dirty="0"/>
              <a:t/>
            </a:r>
            <a:br>
              <a:rPr lang="en-GB" sz="2400" dirty="0"/>
            </a:br>
            <a:r>
              <a:rPr lang="en-US" sz="2400" dirty="0" smtClean="0"/>
              <a:t>Can’t </a:t>
            </a:r>
            <a:r>
              <a:rPr lang="en-US" sz="2400" dirty="0"/>
              <a:t>log? Won’t log? Don’t log?</a:t>
            </a:r>
            <a:r>
              <a:rPr lang="en-GB" sz="2400" dirty="0"/>
              <a:t/>
            </a:r>
            <a:br>
              <a:rPr lang="en-GB" sz="2400" dirty="0"/>
            </a:br>
            <a:r>
              <a:rPr lang="en-US" sz="2400" dirty="0" smtClean="0"/>
              <a:t>Use </a:t>
            </a:r>
            <a:r>
              <a:rPr lang="en-US" sz="2400" dirty="0"/>
              <a:t>NLEs </a:t>
            </a:r>
            <a:r>
              <a:rPr lang="en-US" sz="2400" i="1" dirty="0"/>
              <a:t>and/or</a:t>
            </a:r>
            <a:r>
              <a:rPr lang="en-US" sz="2400" dirty="0"/>
              <a:t> Graphics </a:t>
            </a:r>
            <a:r>
              <a:rPr lang="en-US" sz="2400" i="1" dirty="0"/>
              <a:t>and/or</a:t>
            </a:r>
            <a:r>
              <a:rPr lang="en-US" sz="2400" dirty="0"/>
              <a:t> VFX in one workflow</a:t>
            </a:r>
            <a:r>
              <a:rPr lang="en-US" sz="2400" dirty="0" smtClean="0"/>
              <a:t>?</a:t>
            </a:r>
            <a:endParaRPr lang="en-GB" sz="2400" dirty="0"/>
          </a:p>
        </p:txBody>
      </p:sp>
    </p:spTree>
    <p:extLst>
      <p:ext uri="{BB962C8B-B14F-4D97-AF65-F5344CB8AC3E}">
        <p14:creationId xmlns:p14="http://schemas.microsoft.com/office/powerpoint/2010/main" val="161371365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148" y="0"/>
            <a:ext cx="3161474" cy="611970"/>
          </a:xfrm>
          <a:prstGeom prst="rect">
            <a:avLst/>
          </a:prstGeom>
        </p:spPr>
      </p:pic>
      <p:cxnSp>
        <p:nvCxnSpPr>
          <p:cNvPr id="6" name="Straight Connector 5"/>
          <p:cNvCxnSpPr/>
          <p:nvPr/>
        </p:nvCxnSpPr>
        <p:spPr>
          <a:xfrm>
            <a:off x="498399" y="611970"/>
            <a:ext cx="8151223" cy="0"/>
          </a:xfrm>
          <a:prstGeom prst="line">
            <a:avLst/>
          </a:prstGeom>
          <a:ln w="38100" cmpd="sng">
            <a:solidFill>
              <a:srgbClr val="1177B8"/>
            </a:solidFill>
          </a:ln>
        </p:spPr>
        <p:style>
          <a:lnRef idx="2">
            <a:schemeClr val="accent1"/>
          </a:lnRef>
          <a:fillRef idx="0">
            <a:schemeClr val="accent1"/>
          </a:fillRef>
          <a:effectRef idx="1">
            <a:schemeClr val="accent1"/>
          </a:effectRef>
          <a:fontRef idx="minor">
            <a:schemeClr val="tx1"/>
          </a:fontRef>
        </p:style>
      </p:cxnSp>
      <p:graphicFrame>
        <p:nvGraphicFramePr>
          <p:cNvPr id="9" name="Table 8"/>
          <p:cNvGraphicFramePr>
            <a:graphicFrameLocks noGrp="1"/>
          </p:cNvGraphicFramePr>
          <p:nvPr>
            <p:extLst>
              <p:ext uri="{D42A27DB-BD31-4B8C-83A1-F6EECF244321}">
                <p14:modId xmlns:p14="http://schemas.microsoft.com/office/powerpoint/2010/main" val="399210385"/>
              </p:ext>
            </p:extLst>
          </p:nvPr>
        </p:nvGraphicFramePr>
        <p:xfrm>
          <a:off x="1617223" y="947497"/>
          <a:ext cx="6096000" cy="3881119"/>
        </p:xfrm>
        <a:graphic>
          <a:graphicData uri="http://schemas.openxmlformats.org/drawingml/2006/table">
            <a:tbl>
              <a:tblPr firstRow="1" bandRow="1">
                <a:tableStyleId>{2D5ABB26-0587-4C30-8999-92F81FD0307C}</a:tableStyleId>
              </a:tblPr>
              <a:tblGrid>
                <a:gridCol w="1936673"/>
                <a:gridCol w="4159327"/>
              </a:tblGrid>
              <a:tr h="370840">
                <a:tc>
                  <a:txBody>
                    <a:bodyPr/>
                    <a:lstStyle/>
                    <a:p>
                      <a:r>
                        <a:rPr lang="en-US" dirty="0" smtClean="0"/>
                        <a:t>FEATURES</a:t>
                      </a:r>
                    </a:p>
                    <a:p>
                      <a:endParaRPr lang="en-US" dirty="0" smtClean="0"/>
                    </a:p>
                    <a:p>
                      <a:r>
                        <a:rPr lang="en-US" dirty="0" smtClean="0"/>
                        <a:t>Search</a:t>
                      </a:r>
                      <a:endParaRPr lang="en-US" dirty="0"/>
                    </a:p>
                  </a:txBody>
                  <a:tcPr/>
                </a:tc>
                <a:tc>
                  <a:txBody>
                    <a:bodyPr/>
                    <a:lstStyle/>
                    <a:p>
                      <a:r>
                        <a:rPr lang="en-US" dirty="0" smtClean="0"/>
                        <a:t>BENEFITS</a:t>
                      </a:r>
                    </a:p>
                    <a:p>
                      <a:endParaRPr lang="en-US" dirty="0" smtClean="0"/>
                    </a:p>
                    <a:p>
                      <a:r>
                        <a:rPr lang="en-US" dirty="0" smtClean="0"/>
                        <a:t>Your</a:t>
                      </a:r>
                      <a:r>
                        <a:rPr lang="en-US" baseline="0" dirty="0" smtClean="0"/>
                        <a:t> projects are never lost</a:t>
                      </a:r>
                      <a:endParaRPr lang="en-US" dirty="0"/>
                    </a:p>
                  </a:txBody>
                  <a:tcPr/>
                </a:tc>
              </a:tr>
              <a:tr h="370840">
                <a:tc>
                  <a:txBody>
                    <a:bodyPr/>
                    <a:lstStyle/>
                    <a:p>
                      <a:r>
                        <a:rPr lang="en-US" dirty="0" smtClean="0"/>
                        <a:t>Data management</a:t>
                      </a:r>
                      <a:endParaRPr lang="en-US" dirty="0"/>
                    </a:p>
                  </a:txBody>
                  <a:tcPr/>
                </a:tc>
                <a:tc>
                  <a:txBody>
                    <a:bodyPr/>
                    <a:lstStyle/>
                    <a:p>
                      <a:r>
                        <a:rPr lang="en-US" dirty="0" smtClean="0"/>
                        <a:t>IT</a:t>
                      </a:r>
                      <a:r>
                        <a:rPr lang="en-US" baseline="0" dirty="0" smtClean="0"/>
                        <a:t> &amp; Production can now do their jobs</a:t>
                      </a:r>
                      <a:endParaRPr lang="en-US" dirty="0"/>
                    </a:p>
                  </a:txBody>
                  <a:tcPr/>
                </a:tc>
              </a:tr>
              <a:tr h="370840">
                <a:tc>
                  <a:txBody>
                    <a:bodyPr/>
                    <a:lstStyle/>
                    <a:p>
                      <a:r>
                        <a:rPr lang="en-US" dirty="0" smtClean="0"/>
                        <a:t>Project Tracking</a:t>
                      </a:r>
                      <a:endParaRPr lang="en-US" dirty="0"/>
                    </a:p>
                  </a:txBody>
                  <a:tcPr/>
                </a:tc>
                <a:tc>
                  <a:txBody>
                    <a:bodyPr/>
                    <a:lstStyle/>
                    <a:p>
                      <a:r>
                        <a:rPr lang="en-US" dirty="0" smtClean="0"/>
                        <a:t>Filtering</a:t>
                      </a:r>
                      <a:r>
                        <a:rPr lang="en-US" baseline="0" dirty="0" smtClean="0"/>
                        <a:t> - fast</a:t>
                      </a:r>
                      <a:endParaRPr lang="en-US" dirty="0"/>
                    </a:p>
                  </a:txBody>
                  <a:tcPr/>
                </a:tc>
              </a:tr>
              <a:tr h="370840">
                <a:tc>
                  <a:txBody>
                    <a:bodyPr/>
                    <a:lstStyle/>
                    <a:p>
                      <a:r>
                        <a:rPr lang="en-US" dirty="0" smtClean="0"/>
                        <a:t>Compliance</a:t>
                      </a:r>
                    </a:p>
                  </a:txBody>
                  <a:tcPr/>
                </a:tc>
                <a:tc>
                  <a:txBody>
                    <a:bodyPr/>
                    <a:lstStyle/>
                    <a:p>
                      <a:r>
                        <a:rPr lang="en-US" dirty="0" smtClean="0"/>
                        <a:t>Managing</a:t>
                      </a:r>
                      <a:r>
                        <a:rPr lang="en-US" baseline="0" dirty="0" smtClean="0"/>
                        <a:t> Company Risk</a:t>
                      </a:r>
                      <a:endParaRPr lang="en-US" dirty="0"/>
                    </a:p>
                  </a:txBody>
                  <a:tcPr/>
                </a:tc>
              </a:tr>
              <a:tr h="370840">
                <a:tc>
                  <a:txBody>
                    <a:bodyPr/>
                    <a:lstStyle/>
                    <a:p>
                      <a:r>
                        <a:rPr lang="en-US" dirty="0" smtClean="0"/>
                        <a:t>Data Security</a:t>
                      </a:r>
                      <a:endParaRPr lang="en-US" dirty="0"/>
                    </a:p>
                  </a:txBody>
                  <a:tcPr/>
                </a:tc>
                <a:tc>
                  <a:txBody>
                    <a:bodyPr/>
                    <a:lstStyle/>
                    <a:p>
                      <a:r>
                        <a:rPr lang="en-US" dirty="0" smtClean="0"/>
                        <a:t>Protect accidental deletion</a:t>
                      </a:r>
                      <a:endParaRPr lang="en-US" dirty="0"/>
                    </a:p>
                  </a:txBody>
                  <a:tcPr/>
                </a:tc>
              </a:tr>
              <a:tr h="370840">
                <a:tc>
                  <a:txBody>
                    <a:bodyPr/>
                    <a:lstStyle/>
                    <a:p>
                      <a:r>
                        <a:rPr lang="en-US" dirty="0" smtClean="0"/>
                        <a:t>User</a:t>
                      </a:r>
                      <a:r>
                        <a:rPr lang="en-US" baseline="0" dirty="0" smtClean="0"/>
                        <a:t> Interface</a:t>
                      </a:r>
                      <a:endParaRPr lang="en-US" dirty="0"/>
                    </a:p>
                  </a:txBody>
                  <a:tcPr/>
                </a:tc>
                <a:tc>
                  <a:txBody>
                    <a:bodyPr/>
                    <a:lstStyle/>
                    <a:p>
                      <a:r>
                        <a:rPr lang="en-US" dirty="0" smtClean="0"/>
                        <a:t>Minimal</a:t>
                      </a:r>
                      <a:r>
                        <a:rPr lang="en-US" baseline="0" dirty="0" smtClean="0"/>
                        <a:t> Training time</a:t>
                      </a:r>
                      <a:endParaRPr lang="en-US" dirty="0"/>
                    </a:p>
                  </a:txBody>
                  <a:tcPr/>
                </a:tc>
              </a:tr>
              <a:tr h="370840">
                <a:tc>
                  <a:txBody>
                    <a:bodyPr/>
                    <a:lstStyle/>
                    <a:p>
                      <a:r>
                        <a:rPr lang="en-US" dirty="0" smtClean="0"/>
                        <a:t>Deployment</a:t>
                      </a:r>
                      <a:endParaRPr lang="en-US" dirty="0"/>
                    </a:p>
                  </a:txBody>
                  <a:tcPr/>
                </a:tc>
                <a:tc>
                  <a:txBody>
                    <a:bodyPr/>
                    <a:lstStyle/>
                    <a:p>
                      <a:r>
                        <a:rPr lang="en-US" dirty="0" smtClean="0"/>
                        <a:t>Point &amp;</a:t>
                      </a:r>
                      <a:r>
                        <a:rPr lang="en-US" baseline="0" dirty="0" smtClean="0"/>
                        <a:t> Click</a:t>
                      </a:r>
                      <a:endParaRPr lang="en-US" dirty="0"/>
                    </a:p>
                  </a:txBody>
                  <a:tcPr/>
                </a:tc>
              </a:tr>
              <a:tr h="370840">
                <a:tc>
                  <a:txBody>
                    <a:bodyPr/>
                    <a:lstStyle/>
                    <a:p>
                      <a:r>
                        <a:rPr lang="en-US" dirty="0" smtClean="0"/>
                        <a:t>Quality</a:t>
                      </a:r>
                      <a:r>
                        <a:rPr lang="en-US" baseline="0" dirty="0" smtClean="0"/>
                        <a:t> Assurance</a:t>
                      </a:r>
                      <a:endParaRPr lang="en-US" dirty="0"/>
                    </a:p>
                  </a:txBody>
                  <a:tcPr/>
                </a:tc>
                <a:tc>
                  <a:txBody>
                    <a:bodyPr/>
                    <a:lstStyle/>
                    <a:p>
                      <a:r>
                        <a:rPr lang="en-US" dirty="0" smtClean="0"/>
                        <a:t>Maintaining company</a:t>
                      </a:r>
                      <a:r>
                        <a:rPr lang="en-US" baseline="0" dirty="0" smtClean="0"/>
                        <a:t> standards</a:t>
                      </a:r>
                      <a:endParaRPr lang="en-US" dirty="0"/>
                    </a:p>
                  </a:txBody>
                  <a:tcPr/>
                </a:tc>
              </a:tr>
              <a:tr h="370840">
                <a:tc>
                  <a:txBody>
                    <a:bodyPr/>
                    <a:lstStyle/>
                    <a:p>
                      <a:r>
                        <a:rPr lang="en-US" dirty="0" smtClean="0"/>
                        <a:t>Automation</a:t>
                      </a:r>
                      <a:endParaRPr lang="en-US" dirty="0"/>
                    </a:p>
                  </a:txBody>
                  <a:tcPr/>
                </a:tc>
                <a:tc>
                  <a:txBody>
                    <a:bodyPr/>
                    <a:lstStyle/>
                    <a:p>
                      <a:r>
                        <a:rPr lang="en-US" dirty="0" smtClean="0"/>
                        <a:t>Higher</a:t>
                      </a:r>
                      <a:r>
                        <a:rPr lang="en-US" baseline="0" dirty="0" smtClean="0"/>
                        <a:t> Productivity</a:t>
                      </a:r>
                      <a:endParaRPr lang="en-US" dirty="0"/>
                    </a:p>
                  </a:txBody>
                  <a:tcPr/>
                </a:tc>
              </a:tr>
            </a:tbl>
          </a:graphicData>
        </a:graphic>
      </p:graphicFrame>
      <p:sp>
        <p:nvSpPr>
          <p:cNvPr id="10" name="TextBox 9"/>
          <p:cNvSpPr txBox="1"/>
          <p:nvPr/>
        </p:nvSpPr>
        <p:spPr>
          <a:xfrm>
            <a:off x="559304" y="163102"/>
            <a:ext cx="1206430" cy="461665"/>
          </a:xfrm>
          <a:prstGeom prst="rect">
            <a:avLst/>
          </a:prstGeom>
          <a:noFill/>
        </p:spPr>
        <p:txBody>
          <a:bodyPr wrap="none" rtlCol="0">
            <a:spAutoFit/>
          </a:bodyPr>
          <a:lstStyle/>
          <a:p>
            <a:r>
              <a:rPr lang="en-US" sz="2400" dirty="0" smtClean="0"/>
              <a:t>Benefits</a:t>
            </a:r>
            <a:endParaRPr lang="en-US" sz="2400" dirty="0"/>
          </a:p>
        </p:txBody>
      </p:sp>
    </p:spTree>
    <p:extLst>
      <p:ext uri="{BB962C8B-B14F-4D97-AF65-F5344CB8AC3E}">
        <p14:creationId xmlns:p14="http://schemas.microsoft.com/office/powerpoint/2010/main" val="61169497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4159" y="469387"/>
            <a:ext cx="7772400" cy="2318190"/>
          </a:xfrm>
        </p:spPr>
        <p:txBody>
          <a:bodyPr>
            <a:normAutofit/>
          </a:bodyPr>
          <a:lstStyle/>
          <a:p>
            <a:pPr algn="r"/>
            <a:r>
              <a:rPr lang="en-US" sz="2400" dirty="0" smtClean="0"/>
              <a:t>It is a visually simply interface designed to take </a:t>
            </a:r>
            <a:r>
              <a:rPr lang="en-US" sz="2400" dirty="0"/>
              <a:t>away workflow complexity </a:t>
            </a:r>
            <a:r>
              <a:rPr lang="en-US" sz="2400" dirty="0" smtClean="0"/>
              <a:t/>
            </a:r>
            <a:br>
              <a:rPr lang="en-US" sz="2400" dirty="0" smtClean="0"/>
            </a:br>
            <a:r>
              <a:rPr lang="en-US" sz="2400" dirty="0" smtClean="0"/>
              <a:t>and </a:t>
            </a:r>
            <a:r>
              <a:rPr lang="en-US" sz="2400" dirty="0"/>
              <a:t>empower users to create</a:t>
            </a:r>
            <a:br>
              <a:rPr lang="en-US" sz="2400" dirty="0"/>
            </a:br>
            <a:r>
              <a:rPr lang="en-US" sz="2400" dirty="0" smtClean="0"/>
              <a:t> and managers to manage.</a:t>
            </a:r>
            <a:endParaRPr lang="en-US" sz="2400" dirty="0"/>
          </a:p>
        </p:txBody>
      </p:sp>
      <p:pic>
        <p:nvPicPr>
          <p:cNvPr id="4" name="Picture 3" descr="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148" y="0"/>
            <a:ext cx="3161474" cy="611970"/>
          </a:xfrm>
          <a:prstGeom prst="rect">
            <a:avLst/>
          </a:prstGeom>
        </p:spPr>
      </p:pic>
      <p:cxnSp>
        <p:nvCxnSpPr>
          <p:cNvPr id="6" name="Straight Connector 5"/>
          <p:cNvCxnSpPr/>
          <p:nvPr/>
        </p:nvCxnSpPr>
        <p:spPr>
          <a:xfrm>
            <a:off x="498399" y="611970"/>
            <a:ext cx="8151223" cy="0"/>
          </a:xfrm>
          <a:prstGeom prst="line">
            <a:avLst/>
          </a:prstGeom>
          <a:ln w="38100" cmpd="sng">
            <a:solidFill>
              <a:srgbClr val="1177B8"/>
            </a:solidFill>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98399" y="150305"/>
            <a:ext cx="3523020" cy="461665"/>
          </a:xfrm>
          <a:prstGeom prst="rect">
            <a:avLst/>
          </a:prstGeom>
          <a:noFill/>
        </p:spPr>
        <p:txBody>
          <a:bodyPr wrap="none" rtlCol="0">
            <a:spAutoFit/>
          </a:bodyPr>
          <a:lstStyle/>
          <a:p>
            <a:r>
              <a:rPr lang="en-US" sz="2400" dirty="0" smtClean="0"/>
              <a:t>What is FocalPoint Server?</a:t>
            </a:r>
            <a:endParaRPr lang="en-US" sz="2400" dirty="0"/>
          </a:p>
        </p:txBody>
      </p:sp>
      <p:pic>
        <p:nvPicPr>
          <p:cNvPr id="7" name="Picture 6" descr="Screen Shot 2013-04-25 at 10.32.1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727" y="1483946"/>
            <a:ext cx="4240545" cy="3420617"/>
          </a:xfrm>
          <a:prstGeom prst="rect">
            <a:avLst/>
          </a:prstGeom>
        </p:spPr>
      </p:pic>
    </p:spTree>
    <p:extLst>
      <p:ext uri="{BB962C8B-B14F-4D97-AF65-F5344CB8AC3E}">
        <p14:creationId xmlns:p14="http://schemas.microsoft.com/office/powerpoint/2010/main" val="258198504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8148" y="0"/>
            <a:ext cx="3161474" cy="611970"/>
          </a:xfrm>
          <a:prstGeom prst="rect">
            <a:avLst/>
          </a:prstGeom>
        </p:spPr>
      </p:pic>
      <p:cxnSp>
        <p:nvCxnSpPr>
          <p:cNvPr id="6" name="Straight Connector 5"/>
          <p:cNvCxnSpPr/>
          <p:nvPr/>
        </p:nvCxnSpPr>
        <p:spPr>
          <a:xfrm>
            <a:off x="498399" y="611970"/>
            <a:ext cx="8151223" cy="0"/>
          </a:xfrm>
          <a:prstGeom prst="line">
            <a:avLst/>
          </a:prstGeom>
          <a:ln w="38100" cmpd="sng">
            <a:solidFill>
              <a:srgbClr val="1177B8"/>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3086860" y="45022"/>
            <a:ext cx="8151223" cy="595035"/>
          </a:xfrm>
          <a:prstGeom prst="rect">
            <a:avLst/>
          </a:prstGeom>
          <a:noFill/>
          <a:ln>
            <a:noFill/>
          </a:ln>
        </p:spPr>
        <p:txBody>
          <a:bodyPr wrap="square" rtlCol="0">
            <a:spAutoFit/>
          </a:bodyPr>
          <a:lstStyle/>
          <a:p>
            <a:pPr algn="ctr">
              <a:lnSpc>
                <a:spcPct val="120000"/>
              </a:lnSpc>
            </a:pPr>
            <a:r>
              <a:rPr lang="en-US" sz="2800" dirty="0" smtClean="0"/>
              <a:t>The Modules</a:t>
            </a:r>
          </a:p>
        </p:txBody>
      </p:sp>
      <p:sp>
        <p:nvSpPr>
          <p:cNvPr id="5" name="Rounded Rectangle 4"/>
          <p:cNvSpPr/>
          <p:nvPr/>
        </p:nvSpPr>
        <p:spPr>
          <a:xfrm>
            <a:off x="3407389" y="943183"/>
            <a:ext cx="2238064" cy="8677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FocalPortal</a:t>
            </a:r>
            <a:endParaRPr lang="en-US" dirty="0"/>
          </a:p>
        </p:txBody>
      </p:sp>
      <p:sp>
        <p:nvSpPr>
          <p:cNvPr id="8" name="Rounded Rectangle 7"/>
          <p:cNvSpPr/>
          <p:nvPr/>
        </p:nvSpPr>
        <p:spPr>
          <a:xfrm>
            <a:off x="3407389" y="2416044"/>
            <a:ext cx="2238064" cy="8677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FocalPoint Server</a:t>
            </a:r>
            <a:endParaRPr lang="en-US" dirty="0"/>
          </a:p>
        </p:txBody>
      </p:sp>
      <p:sp>
        <p:nvSpPr>
          <p:cNvPr id="9" name="Rounded Rectangle 8"/>
          <p:cNvSpPr/>
          <p:nvPr/>
        </p:nvSpPr>
        <p:spPr>
          <a:xfrm>
            <a:off x="3407389" y="3912564"/>
            <a:ext cx="2238064" cy="86772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FocalPoint Archiving</a:t>
            </a:r>
            <a:endParaRPr lang="en-US" dirty="0"/>
          </a:p>
        </p:txBody>
      </p:sp>
      <p:sp>
        <p:nvSpPr>
          <p:cNvPr id="10" name="Down Arrow 9"/>
          <p:cNvSpPr/>
          <p:nvPr/>
        </p:nvSpPr>
        <p:spPr>
          <a:xfrm>
            <a:off x="4362967" y="1810912"/>
            <a:ext cx="352055" cy="51561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Down Arrow 10"/>
          <p:cNvSpPr/>
          <p:nvPr/>
        </p:nvSpPr>
        <p:spPr>
          <a:xfrm>
            <a:off x="4339339" y="3283773"/>
            <a:ext cx="352055" cy="51561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96668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4419"/>
            <a:ext cx="7772400" cy="663095"/>
          </a:xfrm>
        </p:spPr>
        <p:txBody>
          <a:bodyPr>
            <a:normAutofit fontScale="90000"/>
          </a:bodyPr>
          <a:lstStyle/>
          <a:p>
            <a:r>
              <a:rPr lang="en-US" dirty="0" smtClean="0"/>
              <a:t>FocalPoint Portal</a:t>
            </a:r>
            <a:endParaRPr lang="en-US" dirty="0"/>
          </a:p>
        </p:txBody>
      </p:sp>
      <p:pic>
        <p:nvPicPr>
          <p:cNvPr id="4" name="Picture 3" descr="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1627" y="0"/>
            <a:ext cx="3277995" cy="611970"/>
          </a:xfrm>
          <a:prstGeom prst="rect">
            <a:avLst/>
          </a:prstGeom>
        </p:spPr>
      </p:pic>
      <p:cxnSp>
        <p:nvCxnSpPr>
          <p:cNvPr id="6" name="Straight Connector 5"/>
          <p:cNvCxnSpPr/>
          <p:nvPr/>
        </p:nvCxnSpPr>
        <p:spPr>
          <a:xfrm>
            <a:off x="498399" y="611970"/>
            <a:ext cx="8151223" cy="0"/>
          </a:xfrm>
          <a:prstGeom prst="line">
            <a:avLst/>
          </a:prstGeom>
          <a:ln w="38100" cmpd="sng">
            <a:solidFill>
              <a:srgbClr val="1177B8"/>
            </a:solidFill>
          </a:ln>
        </p:spPr>
        <p:style>
          <a:lnRef idx="2">
            <a:schemeClr val="accent1"/>
          </a:lnRef>
          <a:fillRef idx="0">
            <a:schemeClr val="accent1"/>
          </a:fillRef>
          <a:effectRef idx="1">
            <a:schemeClr val="accent1"/>
          </a:effectRef>
          <a:fontRef idx="minor">
            <a:schemeClr val="tx1"/>
          </a:fontRef>
        </p:style>
      </p:cxnSp>
      <p:pic>
        <p:nvPicPr>
          <p:cNvPr id="3" name="Picture 2" descr="Screen Shot 2013-04-24 at 15.19.19.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43238" y="1185762"/>
            <a:ext cx="5864525" cy="3676524"/>
          </a:xfrm>
          <a:prstGeom prst="rect">
            <a:avLst/>
          </a:prstGeom>
        </p:spPr>
      </p:pic>
      <p:sp>
        <p:nvSpPr>
          <p:cNvPr id="7" name="TextBox 6"/>
          <p:cNvSpPr txBox="1"/>
          <p:nvPr/>
        </p:nvSpPr>
        <p:spPr>
          <a:xfrm>
            <a:off x="0" y="859932"/>
            <a:ext cx="2588381" cy="1677382"/>
          </a:xfrm>
          <a:prstGeom prst="rect">
            <a:avLst/>
          </a:prstGeom>
          <a:noFill/>
        </p:spPr>
        <p:txBody>
          <a:bodyPr wrap="square" rtlCol="0">
            <a:spAutoFit/>
          </a:bodyPr>
          <a:lstStyle/>
          <a:p>
            <a:r>
              <a:rPr lang="en-US" b="1" dirty="0">
                <a:solidFill>
                  <a:srgbClr val="1285BF"/>
                </a:solidFill>
              </a:rPr>
              <a:t>Pool your ideas</a:t>
            </a:r>
          </a:p>
          <a:p>
            <a:r>
              <a:rPr lang="en-US" sz="1700" dirty="0" smtClean="0"/>
              <a:t>-Propose ideas for the </a:t>
            </a:r>
            <a:r>
              <a:rPr lang="en-US" sz="1700" dirty="0"/>
              <a:t>day’s </a:t>
            </a:r>
            <a:r>
              <a:rPr lang="en-US" sz="1700" dirty="0" smtClean="0"/>
              <a:t>stories by starting </a:t>
            </a:r>
            <a:r>
              <a:rPr lang="en-US" sz="1700" dirty="0"/>
              <a:t>a conversation in the FocalPortal (like Facebook or Twitter)</a:t>
            </a:r>
            <a:r>
              <a:rPr lang="en-US" sz="1700" dirty="0" smtClean="0"/>
              <a:t>.</a:t>
            </a:r>
            <a:endParaRPr lang="en-US" sz="1700" dirty="0"/>
          </a:p>
        </p:txBody>
      </p:sp>
      <p:sp>
        <p:nvSpPr>
          <p:cNvPr id="9" name="Rectangle 8"/>
          <p:cNvSpPr/>
          <p:nvPr/>
        </p:nvSpPr>
        <p:spPr>
          <a:xfrm>
            <a:off x="181618" y="3137478"/>
            <a:ext cx="2261620" cy="1200329"/>
          </a:xfrm>
          <a:prstGeom prst="rect">
            <a:avLst/>
          </a:prstGeom>
        </p:spPr>
        <p:txBody>
          <a:bodyPr wrap="square">
            <a:spAutoFit/>
          </a:bodyPr>
          <a:lstStyle/>
          <a:p>
            <a:r>
              <a:rPr lang="en-US" b="1" dirty="0">
                <a:solidFill>
                  <a:srgbClr val="1285BF"/>
                </a:solidFill>
              </a:rPr>
              <a:t>Discussion</a:t>
            </a:r>
          </a:p>
          <a:p>
            <a:r>
              <a:rPr lang="en-US" dirty="0"/>
              <a:t>-Comment on each other’s ideas and add media or articles.</a:t>
            </a:r>
          </a:p>
        </p:txBody>
      </p:sp>
      <p:sp>
        <p:nvSpPr>
          <p:cNvPr id="5" name="TextBox 4"/>
          <p:cNvSpPr txBox="1"/>
          <p:nvPr/>
        </p:nvSpPr>
        <p:spPr>
          <a:xfrm>
            <a:off x="431135" y="151452"/>
            <a:ext cx="934420" cy="461665"/>
          </a:xfrm>
          <a:prstGeom prst="rect">
            <a:avLst/>
          </a:prstGeom>
          <a:noFill/>
        </p:spPr>
        <p:txBody>
          <a:bodyPr wrap="none" rtlCol="0">
            <a:spAutoFit/>
          </a:bodyPr>
          <a:lstStyle/>
          <a:p>
            <a:r>
              <a:rPr lang="en-US" sz="2400" dirty="0" smtClean="0"/>
              <a:t>Portal</a:t>
            </a:r>
            <a:endParaRPr lang="en-US" sz="2400" dirty="0"/>
          </a:p>
        </p:txBody>
      </p:sp>
    </p:spTree>
    <p:extLst>
      <p:ext uri="{BB962C8B-B14F-4D97-AF65-F5344CB8AC3E}">
        <p14:creationId xmlns:p14="http://schemas.microsoft.com/office/powerpoint/2010/main" val="33932227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ransparen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97886" y="0"/>
            <a:ext cx="2951736" cy="611970"/>
          </a:xfrm>
          <a:prstGeom prst="rect">
            <a:avLst/>
          </a:prstGeom>
        </p:spPr>
      </p:pic>
      <p:cxnSp>
        <p:nvCxnSpPr>
          <p:cNvPr id="6" name="Straight Connector 5"/>
          <p:cNvCxnSpPr/>
          <p:nvPr/>
        </p:nvCxnSpPr>
        <p:spPr>
          <a:xfrm>
            <a:off x="498399" y="611970"/>
            <a:ext cx="8151223" cy="0"/>
          </a:xfrm>
          <a:prstGeom prst="line">
            <a:avLst/>
          </a:prstGeom>
          <a:ln w="38100" cmpd="sng">
            <a:solidFill>
              <a:srgbClr val="1177B8"/>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145143" y="846881"/>
            <a:ext cx="2406954" cy="1754327"/>
          </a:xfrm>
          <a:prstGeom prst="rect">
            <a:avLst/>
          </a:prstGeom>
          <a:noFill/>
        </p:spPr>
        <p:txBody>
          <a:bodyPr wrap="square" rtlCol="0">
            <a:spAutoFit/>
          </a:bodyPr>
          <a:lstStyle/>
          <a:p>
            <a:r>
              <a:rPr lang="en-US" b="1" dirty="0">
                <a:solidFill>
                  <a:srgbClr val="1285BF"/>
                </a:solidFill>
              </a:rPr>
              <a:t>Commission</a:t>
            </a:r>
          </a:p>
          <a:p>
            <a:r>
              <a:rPr lang="en-US" dirty="0"/>
              <a:t>-The commissioning editor reviews the ideas and can commission them.</a:t>
            </a:r>
          </a:p>
          <a:p>
            <a:endParaRPr lang="en-US" dirty="0"/>
          </a:p>
        </p:txBody>
      </p:sp>
      <p:sp>
        <p:nvSpPr>
          <p:cNvPr id="5" name="TextBox 4"/>
          <p:cNvSpPr txBox="1"/>
          <p:nvPr/>
        </p:nvSpPr>
        <p:spPr>
          <a:xfrm>
            <a:off x="401636" y="84667"/>
            <a:ext cx="3021981" cy="584776"/>
          </a:xfrm>
          <a:prstGeom prst="rect">
            <a:avLst/>
          </a:prstGeom>
          <a:noFill/>
        </p:spPr>
        <p:txBody>
          <a:bodyPr wrap="none" rtlCol="0">
            <a:spAutoFit/>
          </a:bodyPr>
          <a:lstStyle/>
          <a:p>
            <a:r>
              <a:rPr lang="en-US" sz="3200" dirty="0" smtClean="0"/>
              <a:t>FocalPoint Portal</a:t>
            </a:r>
            <a:endParaRPr lang="en-US" sz="3200" dirty="0"/>
          </a:p>
        </p:txBody>
      </p:sp>
      <p:pic>
        <p:nvPicPr>
          <p:cNvPr id="9" name="Picture 8" descr="Screen Shot 2013-04-25 at 11.45.55.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190" y="669443"/>
            <a:ext cx="4301690" cy="3428281"/>
          </a:xfrm>
          <a:prstGeom prst="rect">
            <a:avLst/>
          </a:prstGeom>
        </p:spPr>
      </p:pic>
      <p:sp>
        <p:nvSpPr>
          <p:cNvPr id="10" name="TextBox 9"/>
          <p:cNvSpPr txBox="1"/>
          <p:nvPr/>
        </p:nvSpPr>
        <p:spPr>
          <a:xfrm>
            <a:off x="4608285" y="4061439"/>
            <a:ext cx="4618437" cy="1200329"/>
          </a:xfrm>
          <a:prstGeom prst="rect">
            <a:avLst/>
          </a:prstGeom>
          <a:noFill/>
        </p:spPr>
        <p:txBody>
          <a:bodyPr wrap="square" rtlCol="0">
            <a:spAutoFit/>
          </a:bodyPr>
          <a:lstStyle/>
          <a:p>
            <a:r>
              <a:rPr lang="en-US" b="1" dirty="0">
                <a:solidFill>
                  <a:srgbClr val="1285BF"/>
                </a:solidFill>
              </a:rPr>
              <a:t>Just Create</a:t>
            </a:r>
          </a:p>
          <a:p>
            <a:r>
              <a:rPr lang="en-US" sz="1700" dirty="0"/>
              <a:t>-The commissioned project becomes a Project Portfolio in FocalPoint Server.</a:t>
            </a:r>
          </a:p>
          <a:p>
            <a:endParaRPr lang="en-US" dirty="0"/>
          </a:p>
        </p:txBody>
      </p:sp>
      <p:pic>
        <p:nvPicPr>
          <p:cNvPr id="11" name="Picture 10" descr="Screen Shot 2013-04-25 at 11.43.05.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478" y="2382762"/>
            <a:ext cx="4390052" cy="2032000"/>
          </a:xfrm>
          <a:prstGeom prst="rect">
            <a:avLst/>
          </a:prstGeom>
        </p:spPr>
      </p:pic>
    </p:spTree>
    <p:extLst>
      <p:ext uri="{BB962C8B-B14F-4D97-AF65-F5344CB8AC3E}">
        <p14:creationId xmlns:p14="http://schemas.microsoft.com/office/powerpoint/2010/main" val="28919647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551</TotalTime>
  <Words>851</Words>
  <Application>Microsoft Macintosh PowerPoint</Application>
  <PresentationFormat>On-screen Show (16:9)</PresentationFormat>
  <Paragraphs>119</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Default Theme</vt:lpstr>
      <vt:lpstr>PowerPoint Presentation</vt:lpstr>
      <vt:lpstr>Content</vt:lpstr>
      <vt:lpstr>PowerPoint Presentation</vt:lpstr>
      <vt:lpstr>Collaboration between Editors? Multiple studio locations? Saving files in the wrong place? Wrong name? Don’t know what version to work on? No time for training? Can’t log? Won’t log? Don’t log? Use NLEs and/or Graphics and/or VFX in one workflow?</vt:lpstr>
      <vt:lpstr>PowerPoint Presentation</vt:lpstr>
      <vt:lpstr>It is a visually simply interface designed to take away workflow complexity  and empower users to create  and managers to manage.</vt:lpstr>
      <vt:lpstr>PowerPoint Presentation</vt:lpstr>
      <vt:lpstr>FocalPoint Portal</vt:lpstr>
      <vt:lpstr>PowerPoint Presentation</vt:lpstr>
      <vt:lpstr>PowerPoint Presentation</vt:lpstr>
      <vt:lpstr>PowerPoint Presentation</vt:lpstr>
      <vt:lpstr>PowerPoint Presentation</vt:lpstr>
      <vt:lpstr>PowerPoint Presentation</vt:lpstr>
      <vt:lpstr>PowerPoint Presentation</vt:lpstr>
      <vt:lpstr>FocalPoint Archive</vt:lpstr>
      <vt:lpstr>PowerPoint Presentation</vt:lpstr>
      <vt:lpstr>PowerPoint Presentation</vt:lpstr>
      <vt:lpstr>PowerPoint Presentation</vt:lpstr>
      <vt:lpstr> Managing Risk Increase workflow efficiencies Empower users IT &amp; Production doing ‘real stuff’ ROI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 Cuttell</dc:creator>
  <cp:lastModifiedBy>Bridget Cuttell</cp:lastModifiedBy>
  <cp:revision>96</cp:revision>
  <cp:lastPrinted>2013-07-15T11:05:42Z</cp:lastPrinted>
  <dcterms:created xsi:type="dcterms:W3CDTF">2013-04-26T21:31:56Z</dcterms:created>
  <dcterms:modified xsi:type="dcterms:W3CDTF">2013-09-26T10:18:43Z</dcterms:modified>
</cp:coreProperties>
</file>