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74" r:id="rId4"/>
    <p:sldId id="275" r:id="rId5"/>
    <p:sldId id="261" r:id="rId6"/>
    <p:sldId id="269" r:id="rId7"/>
    <p:sldId id="276" r:id="rId8"/>
    <p:sldId id="277" r:id="rId9"/>
    <p:sldId id="278" r:id="rId10"/>
    <p:sldId id="257" r:id="rId11"/>
    <p:sldId id="258" r:id="rId12"/>
    <p:sldId id="271" r:id="rId13"/>
    <p:sldId id="272" r:id="rId14"/>
    <p:sldId id="260" r:id="rId15"/>
    <p:sldId id="259" r:id="rId16"/>
    <p:sldId id="262" r:id="rId17"/>
    <p:sldId id="26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Basics on how to CONFIGURE FocalPoint Server’s administrative interface</a:t>
            </a:r>
            <a:endParaRPr lang="en-US" dirty="0"/>
          </a:p>
        </p:txBody>
      </p:sp>
      <p:pic>
        <p:nvPicPr>
          <p:cNvPr id="4" name="Content Placeholder 3" descr="Screen Shot 2013-04-19 at 13.04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87" r="-14487"/>
          <a:stretch>
            <a:fillRect/>
          </a:stretch>
        </p:blipFill>
        <p:spPr>
          <a:xfrm>
            <a:off x="457200" y="161691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9371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54" y="0"/>
            <a:ext cx="9004271" cy="14176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Tags Tab = Your schema. </a:t>
            </a:r>
            <a:r>
              <a:rPr lang="en-US" sz="3200" dirty="0" smtClean="0"/>
              <a:t>This list is</a:t>
            </a:r>
            <a:r>
              <a:rPr lang="en-US" sz="3200" dirty="0" smtClean="0"/>
              <a:t> </a:t>
            </a:r>
            <a:r>
              <a:rPr lang="en-US" sz="3200" dirty="0" smtClean="0"/>
              <a:t>a pool of</a:t>
            </a:r>
            <a:r>
              <a:rPr lang="en-US" sz="3200" dirty="0" smtClean="0"/>
              <a:t> </a:t>
            </a:r>
            <a:r>
              <a:rPr lang="en-US" sz="3200" dirty="0" smtClean="0"/>
              <a:t>tags you will use throughout FocalPoint Server</a:t>
            </a:r>
            <a:endParaRPr lang="en-US" sz="3200" dirty="0"/>
          </a:p>
        </p:txBody>
      </p:sp>
      <p:pic>
        <p:nvPicPr>
          <p:cNvPr id="5" name="Content Placeholder 4" descr="Screen Shot 2013-07-11 at 11.05.2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6003" r="32100" b="8416"/>
          <a:stretch/>
        </p:blipFill>
        <p:spPr>
          <a:xfrm>
            <a:off x="1523982" y="1365329"/>
            <a:ext cx="6180675" cy="5052404"/>
          </a:xfrm>
        </p:spPr>
      </p:pic>
    </p:spTree>
    <p:extLst>
      <p:ext uri="{BB962C8B-B14F-4D97-AF65-F5344CB8AC3E}">
        <p14:creationId xmlns:p14="http://schemas.microsoft.com/office/powerpoint/2010/main" val="376248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44" y="0"/>
            <a:ext cx="8419456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Workspaces = Your applications as well as any </a:t>
            </a:r>
            <a:r>
              <a:rPr lang="en-US" dirty="0" smtClean="0"/>
              <a:t>Portfolios</a:t>
            </a:r>
            <a:endParaRPr lang="en-US" dirty="0"/>
          </a:p>
        </p:txBody>
      </p:sp>
      <p:pic>
        <p:nvPicPr>
          <p:cNvPr id="4" name="Content Placeholder 3" descr="Screen Shot 2013-07-11 at 11.06.3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6004" r="32099" b="8197"/>
          <a:stretch/>
        </p:blipFill>
        <p:spPr>
          <a:xfrm>
            <a:off x="1744132" y="1600200"/>
            <a:ext cx="6045201" cy="4969933"/>
          </a:xfrm>
        </p:spPr>
      </p:pic>
    </p:spTree>
    <p:extLst>
      <p:ext uri="{BB962C8B-B14F-4D97-AF65-F5344CB8AC3E}">
        <p14:creationId xmlns:p14="http://schemas.microsoft.com/office/powerpoint/2010/main" val="244383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Each workspace has individual settings. Portfolios differ from applications.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51867" y="1600200"/>
            <a:ext cx="467099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Common = logo and name of application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Templates = this opens with the launch of the application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Client scripts = </a:t>
            </a:r>
            <a:r>
              <a:rPr lang="en-US" dirty="0" err="1" smtClean="0"/>
              <a:t>customisable</a:t>
            </a:r>
            <a:r>
              <a:rPr lang="en-US" dirty="0" smtClean="0"/>
              <a:t> scripting important for portfolios having drag and drop functions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Tags = </a:t>
            </a:r>
            <a:r>
              <a:rPr lang="en-US" dirty="0"/>
              <a:t>What the user is asked to provide, on creation of a file. As well as what remains editable throughout workflow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Naming = </a:t>
            </a:r>
            <a:r>
              <a:rPr lang="en-US" dirty="0"/>
              <a:t>On creation of a project, dictates how the filename will be arranged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Display = </a:t>
            </a:r>
            <a:r>
              <a:rPr lang="en-US" dirty="0"/>
              <a:t>How the project appears on the right hand side.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Notification = layout of growl notifications appearing with a change of status/creation of project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8" name="Picture 7" descr="Screen Shot 2013-07-11 at 11.07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6" y="2565387"/>
            <a:ext cx="2068170" cy="20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4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5333"/>
          </a:xfrm>
        </p:spPr>
        <p:txBody>
          <a:bodyPr>
            <a:noAutofit/>
          </a:bodyPr>
          <a:lstStyle/>
          <a:p>
            <a:r>
              <a:rPr lang="en-US" sz="2400" dirty="0" smtClean="0"/>
              <a:t>Workspaces/Tags = What the user is asked to provide, on </a:t>
            </a:r>
            <a:r>
              <a:rPr lang="en-US" sz="2400" dirty="0"/>
              <a:t>creation of a </a:t>
            </a:r>
            <a:r>
              <a:rPr lang="en-US" sz="2400" dirty="0" smtClean="0"/>
              <a:t>file. As well as what remains editable throughout workflow</a:t>
            </a:r>
            <a:endParaRPr lang="en-US" sz="2400" dirty="0"/>
          </a:p>
        </p:txBody>
      </p:sp>
      <p:pic>
        <p:nvPicPr>
          <p:cNvPr id="3" name="Picture 2" descr="Screen Shot 2013-07-11 at 11.11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3037" r="32500" b="6593"/>
          <a:stretch/>
        </p:blipFill>
        <p:spPr>
          <a:xfrm>
            <a:off x="353484" y="1185333"/>
            <a:ext cx="5161447" cy="4504267"/>
          </a:xfrm>
          <a:prstGeom prst="rect">
            <a:avLst/>
          </a:prstGeom>
        </p:spPr>
      </p:pic>
      <p:pic>
        <p:nvPicPr>
          <p:cNvPr id="12" name="Picture 11" descr="Screen Shot 2013-07-11 at 11.13.4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7630" r="9074" b="28519"/>
          <a:stretch/>
        </p:blipFill>
        <p:spPr>
          <a:xfrm>
            <a:off x="5977464" y="2631020"/>
            <a:ext cx="2929468" cy="250613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589867" y="3225799"/>
            <a:ext cx="2463797" cy="370418"/>
          </a:xfrm>
          <a:prstGeom prst="line">
            <a:avLst/>
          </a:prstGeom>
          <a:ln>
            <a:solidFill>
              <a:srgbClr val="D99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78200" y="3327400"/>
            <a:ext cx="2853267" cy="517528"/>
          </a:xfrm>
          <a:prstGeom prst="line">
            <a:avLst/>
          </a:prstGeom>
          <a:ln>
            <a:solidFill>
              <a:srgbClr val="D99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78200" y="3454400"/>
            <a:ext cx="2853267" cy="582084"/>
          </a:xfrm>
          <a:prstGeom prst="line">
            <a:avLst/>
          </a:prstGeom>
          <a:ln>
            <a:solidFill>
              <a:srgbClr val="D99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963" y="83556"/>
            <a:ext cx="9294381" cy="1449796"/>
          </a:xfrm>
        </p:spPr>
        <p:txBody>
          <a:bodyPr>
            <a:noAutofit/>
          </a:bodyPr>
          <a:lstStyle/>
          <a:p>
            <a:r>
              <a:rPr lang="en-US" sz="3600" dirty="0" smtClean="0"/>
              <a:t>Workspaces/Naming = On creation of a project, dictates how the filename will be constructed</a:t>
            </a:r>
            <a:endParaRPr lang="en-US" sz="3600" dirty="0"/>
          </a:p>
        </p:txBody>
      </p:sp>
      <p:pic>
        <p:nvPicPr>
          <p:cNvPr id="6" name="Content Placeholder 5" descr="Screen Shot 2013-07-11 at 11.16.5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5" t="28537" r="11625" b="28993"/>
          <a:stretch/>
        </p:blipFill>
        <p:spPr>
          <a:xfrm>
            <a:off x="6013450" y="1462616"/>
            <a:ext cx="2438400" cy="2184400"/>
          </a:xfrm>
        </p:spPr>
      </p:pic>
      <p:pic>
        <p:nvPicPr>
          <p:cNvPr id="5" name="Content Placeholder 5" descr="Screen Shot 2013-07-11 at 11.16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6003" r="42696" b="8911"/>
          <a:stretch/>
        </p:blipFill>
        <p:spPr>
          <a:xfrm>
            <a:off x="863601" y="2236084"/>
            <a:ext cx="4495802" cy="437638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750733" y="3361267"/>
            <a:ext cx="3251200" cy="1272663"/>
          </a:xfrm>
          <a:prstGeom prst="line">
            <a:avLst/>
          </a:prstGeom>
          <a:ln w="38100" cmpd="sng">
            <a:solidFill>
              <a:srgbClr val="D99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038604" y="3361267"/>
            <a:ext cx="2514596" cy="922612"/>
          </a:xfrm>
          <a:prstGeom prst="line">
            <a:avLst/>
          </a:prstGeom>
          <a:ln w="38100" cmpd="sng">
            <a:solidFill>
              <a:srgbClr val="D99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4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Workspaces/Display = How the project appears on the right hand side. </a:t>
            </a:r>
            <a:endParaRPr lang="en-US" sz="3600" dirty="0"/>
          </a:p>
        </p:txBody>
      </p:sp>
      <p:pic>
        <p:nvPicPr>
          <p:cNvPr id="6" name="Picture 5" descr="Screen Shot 2013-07-11 at 11.18.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3" t="4815" b="6593"/>
          <a:stretch/>
        </p:blipFill>
        <p:spPr>
          <a:xfrm>
            <a:off x="5486393" y="1468438"/>
            <a:ext cx="3335867" cy="431785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283051" y="3566073"/>
            <a:ext cx="647700" cy="1195918"/>
          </a:xfrm>
          <a:prstGeom prst="ellipse">
            <a:avLst/>
          </a:prstGeom>
          <a:noFill/>
          <a:ln w="38100" cmpd="sng">
            <a:solidFill>
              <a:srgbClr val="D996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3-07-11 at 11.18.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4815" r="42777" b="6593"/>
          <a:stretch/>
        </p:blipFill>
        <p:spPr>
          <a:xfrm>
            <a:off x="220129" y="1468437"/>
            <a:ext cx="4978398" cy="5063067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10" idx="2"/>
          </p:cNvCxnSpPr>
          <p:nvPr/>
        </p:nvCxnSpPr>
        <p:spPr>
          <a:xfrm flipH="1" flipV="1">
            <a:off x="3268133" y="3566074"/>
            <a:ext cx="4014918" cy="597958"/>
          </a:xfrm>
          <a:prstGeom prst="line">
            <a:avLst/>
          </a:prstGeom>
          <a:ln w="38100" cmpd="sng">
            <a:solidFill>
              <a:srgbClr val="D99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35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90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Search Tab = set your ‘grid’ search filter buttons</a:t>
            </a:r>
            <a:endParaRPr lang="en-US" sz="3600" dirty="0"/>
          </a:p>
        </p:txBody>
      </p:sp>
      <p:pic>
        <p:nvPicPr>
          <p:cNvPr id="5" name="Picture 4" descr="Screen Shot 2013-07-11 at 11.20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2" t="3464" b="9129"/>
          <a:stretch/>
        </p:blipFill>
        <p:spPr>
          <a:xfrm>
            <a:off x="5423440" y="1417638"/>
            <a:ext cx="3263368" cy="4131734"/>
          </a:xfrm>
          <a:prstGeom prst="rect">
            <a:avLst/>
          </a:prstGeom>
        </p:spPr>
      </p:pic>
      <p:pic>
        <p:nvPicPr>
          <p:cNvPr id="6" name="Picture 5" descr="Screen Shot 2013-07-11 at 11.20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3464" r="43149" b="12388"/>
          <a:stretch/>
        </p:blipFill>
        <p:spPr>
          <a:xfrm>
            <a:off x="457200" y="2213489"/>
            <a:ext cx="4434984" cy="428413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979333" y="2785533"/>
            <a:ext cx="1600200" cy="228600"/>
          </a:xfrm>
          <a:prstGeom prst="line">
            <a:avLst/>
          </a:prstGeom>
          <a:ln>
            <a:solidFill>
              <a:srgbClr val="D99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34371" y="3149600"/>
            <a:ext cx="1845162" cy="279401"/>
          </a:xfrm>
          <a:prstGeom prst="line">
            <a:avLst/>
          </a:prstGeom>
          <a:ln>
            <a:solidFill>
              <a:srgbClr val="D99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71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6" y="173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Server scripts = extra scripting to be commissioned from us or local coder</a:t>
            </a:r>
            <a:endParaRPr lang="en-US" dirty="0"/>
          </a:p>
        </p:txBody>
      </p:sp>
      <p:pic>
        <p:nvPicPr>
          <p:cNvPr id="5" name="Picture 4" descr="Screen Shot 2013-07-11 at 11.22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6760"/>
            <a:ext cx="6213200" cy="53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7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673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License = send us the request and the response will be your personal license for the duration</a:t>
            </a:r>
            <a:endParaRPr lang="en-US" sz="3600" dirty="0"/>
          </a:p>
        </p:txBody>
      </p:sp>
      <p:pic>
        <p:nvPicPr>
          <p:cNvPr id="5" name="Content Placeholder 4" descr="Screen Shot 2013-07-11 at 11.23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68" r="-28568"/>
          <a:stretch>
            <a:fillRect/>
          </a:stretch>
        </p:blipFill>
        <p:spPr>
          <a:xfrm>
            <a:off x="254004" y="1735664"/>
            <a:ext cx="9160036" cy="5037667"/>
          </a:xfrm>
        </p:spPr>
      </p:pic>
    </p:spTree>
    <p:extLst>
      <p:ext uri="{BB962C8B-B14F-4D97-AF65-F5344CB8AC3E}">
        <p14:creationId xmlns:p14="http://schemas.microsoft.com/office/powerpoint/2010/main" val="365346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Users tab = Each User is attributed one or more ‘Roles’</a:t>
            </a:r>
            <a:endParaRPr lang="en-US" dirty="0"/>
          </a:p>
        </p:txBody>
      </p:sp>
      <p:pic>
        <p:nvPicPr>
          <p:cNvPr id="4" name="Content Placeholder 3" descr="Screen Shot 2013-07-10 at 16.53.3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6003" r="33745" b="6003"/>
          <a:stretch/>
        </p:blipFill>
        <p:spPr>
          <a:xfrm>
            <a:off x="1591713" y="1549401"/>
            <a:ext cx="6163734" cy="5214697"/>
          </a:xfrm>
        </p:spPr>
      </p:pic>
    </p:spTree>
    <p:extLst>
      <p:ext uri="{BB962C8B-B14F-4D97-AF65-F5344CB8AC3E}">
        <p14:creationId xmlns:p14="http://schemas.microsoft.com/office/powerpoint/2010/main" val="280765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8000" cy="834495"/>
          </a:xfrm>
        </p:spPr>
        <p:txBody>
          <a:bodyPr>
            <a:normAutofit/>
          </a:bodyPr>
          <a:lstStyle/>
          <a:p>
            <a:r>
              <a:rPr lang="en-US" dirty="0" smtClean="0"/>
              <a:t>The Roles Tab = your capabilities </a:t>
            </a:r>
            <a:endParaRPr lang="en-US" dirty="0"/>
          </a:p>
        </p:txBody>
      </p:sp>
      <p:pic>
        <p:nvPicPr>
          <p:cNvPr id="4" name="Content Placeholder 3" descr="Screen Shot 2013-07-11 at 09.47.2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6003" r="33334" b="6260"/>
          <a:stretch/>
        </p:blipFill>
        <p:spPr>
          <a:xfrm>
            <a:off x="321733" y="1109134"/>
            <a:ext cx="4022411" cy="3378200"/>
          </a:xfrm>
        </p:spPr>
      </p:pic>
      <p:sp>
        <p:nvSpPr>
          <p:cNvPr id="5" name="TextBox 4"/>
          <p:cNvSpPr txBox="1"/>
          <p:nvPr/>
        </p:nvSpPr>
        <p:spPr>
          <a:xfrm>
            <a:off x="6350000" y="1574800"/>
            <a:ext cx="2624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 and Admin and </a:t>
            </a:r>
            <a:r>
              <a:rPr lang="en-US" dirty="0" err="1" smtClean="0"/>
              <a:t>Api</a:t>
            </a:r>
            <a:r>
              <a:rPr lang="en-US" dirty="0" smtClean="0"/>
              <a:t> users have different capabilities.</a:t>
            </a:r>
            <a:endParaRPr lang="en-US" dirty="0"/>
          </a:p>
        </p:txBody>
      </p:sp>
      <p:pic>
        <p:nvPicPr>
          <p:cNvPr id="6" name="Picture 5" descr="Screen Shot 2013-07-11 at 09.47.2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6617" r="33806" b="8397"/>
          <a:stretch/>
        </p:blipFill>
        <p:spPr>
          <a:xfrm>
            <a:off x="4707466" y="3149602"/>
            <a:ext cx="4216401" cy="34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71967"/>
            <a:ext cx="4356100" cy="2683934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Tools = Where you have access to; The admin back end GUI, </a:t>
            </a:r>
            <a:r>
              <a:rPr lang="en-US" sz="1800" dirty="0"/>
              <a:t>client </a:t>
            </a:r>
            <a:r>
              <a:rPr lang="en-US" sz="1800" dirty="0" smtClean="0"/>
              <a:t>front end GUI </a:t>
            </a:r>
            <a:r>
              <a:rPr lang="en-US" sz="1800" dirty="0"/>
              <a:t>or </a:t>
            </a:r>
            <a:r>
              <a:rPr lang="en-US" sz="1800" dirty="0" smtClean="0"/>
              <a:t>API Information.</a:t>
            </a:r>
          </a:p>
          <a:p>
            <a:pPr marL="0" indent="0">
              <a:buNone/>
            </a:pPr>
            <a:r>
              <a:rPr lang="en-US" sz="1800" dirty="0" smtClean="0"/>
              <a:t>E.G</a:t>
            </a:r>
          </a:p>
          <a:p>
            <a:r>
              <a:rPr lang="en-US" sz="1800" dirty="0" smtClean="0"/>
              <a:t>role </a:t>
            </a:r>
            <a:r>
              <a:rPr lang="en-US" sz="1800" dirty="0"/>
              <a:t>administrator, people who can log in into the admin </a:t>
            </a:r>
            <a:r>
              <a:rPr lang="en-US" sz="1800" dirty="0" smtClean="0"/>
              <a:t>GUI only</a:t>
            </a:r>
            <a:endParaRPr lang="en-US" sz="1800" dirty="0"/>
          </a:p>
          <a:p>
            <a:r>
              <a:rPr lang="en-US" sz="1800" dirty="0" smtClean="0"/>
              <a:t>User Bridget</a:t>
            </a:r>
            <a:r>
              <a:rPr lang="en-US" sz="1800" dirty="0"/>
              <a:t>, who is an administrator and a user so she can manage the server </a:t>
            </a:r>
            <a:r>
              <a:rPr lang="en-US" sz="1800" i="1" dirty="0"/>
              <a:t>and</a:t>
            </a:r>
            <a:r>
              <a:rPr lang="en-US" sz="1800" dirty="0"/>
              <a:t> </a:t>
            </a:r>
            <a:r>
              <a:rPr lang="en-US" sz="1800" dirty="0" smtClean="0"/>
              <a:t>edit</a:t>
            </a:r>
            <a:endParaRPr lang="en-US" sz="1800" dirty="0"/>
          </a:p>
          <a:p>
            <a:endParaRPr lang="en-US" sz="1800" dirty="0" smtClean="0"/>
          </a:p>
        </p:txBody>
      </p:sp>
      <p:pic>
        <p:nvPicPr>
          <p:cNvPr id="4" name="Picture 3" descr="Screen Shot 2013-07-11 at 09.59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037" r="34444" b="7778"/>
          <a:stretch/>
        </p:blipFill>
        <p:spPr>
          <a:xfrm>
            <a:off x="169330" y="118531"/>
            <a:ext cx="3975101" cy="3478212"/>
          </a:xfrm>
          <a:prstGeom prst="rect">
            <a:avLst/>
          </a:prstGeom>
        </p:spPr>
      </p:pic>
      <p:pic>
        <p:nvPicPr>
          <p:cNvPr id="5" name="Picture 4" descr="Screen Shot 2013-07-11 at 09.59.4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333" r="34306" b="8000"/>
          <a:stretch/>
        </p:blipFill>
        <p:spPr>
          <a:xfrm>
            <a:off x="4394202" y="2737675"/>
            <a:ext cx="4590747" cy="3984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364567"/>
            <a:ext cx="364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Sessions = </a:t>
            </a:r>
            <a:r>
              <a:rPr lang="en-US" dirty="0" smtClean="0"/>
              <a:t>How many logins per user.</a:t>
            </a:r>
          </a:p>
          <a:p>
            <a:r>
              <a:rPr lang="en-US" dirty="0" smtClean="0"/>
              <a:t>“</a:t>
            </a:r>
            <a:r>
              <a:rPr lang="en-US" dirty="0"/>
              <a:t>O</a:t>
            </a:r>
            <a:r>
              <a:rPr lang="en-US" dirty="0" smtClean="0"/>
              <a:t>ne</a:t>
            </a:r>
            <a:r>
              <a:rPr lang="en-US" dirty="0"/>
              <a:t>" </a:t>
            </a:r>
            <a:r>
              <a:rPr lang="en-US" dirty="0" smtClean="0"/>
              <a:t>if </a:t>
            </a:r>
            <a:r>
              <a:rPr lang="en-US" dirty="0"/>
              <a:t>you don't want the same user to login from different </a:t>
            </a:r>
            <a:r>
              <a:rPr lang="en-US" dirty="0" smtClean="0"/>
              <a:t>computers.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6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535" y="237065"/>
            <a:ext cx="9364134" cy="1134534"/>
          </a:xfrm>
        </p:spPr>
        <p:txBody>
          <a:bodyPr>
            <a:noAutofit/>
          </a:bodyPr>
          <a:lstStyle/>
          <a:p>
            <a:r>
              <a:rPr lang="en-US" sz="3200" dirty="0" smtClean="0"/>
              <a:t>Further down within </a:t>
            </a:r>
            <a:r>
              <a:rPr lang="en-US" sz="3200" dirty="0" smtClean="0"/>
              <a:t>Roles; </a:t>
            </a:r>
            <a:r>
              <a:rPr lang="en-US" sz="3200" dirty="0" smtClean="0"/>
              <a:t>which actions a user </a:t>
            </a:r>
            <a:r>
              <a:rPr lang="en-US" sz="3200" dirty="0"/>
              <a:t>is allowed to </a:t>
            </a:r>
            <a:r>
              <a:rPr lang="en-US" sz="3200" dirty="0" smtClean="0"/>
              <a:t>perform, </a:t>
            </a:r>
            <a:r>
              <a:rPr lang="en-US" sz="3200" dirty="0"/>
              <a:t>such as </a:t>
            </a:r>
            <a:r>
              <a:rPr lang="en-US" sz="3200" dirty="0" smtClean="0"/>
              <a:t>‘Create a new version’ </a:t>
            </a:r>
            <a:r>
              <a:rPr lang="en-US" sz="3200" dirty="0" err="1" smtClean="0"/>
              <a:t>etc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 descr="Screen Shot 2013-07-03 at 11.19.2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2" t="47222" b="6003"/>
          <a:stretch/>
        </p:blipFill>
        <p:spPr>
          <a:xfrm>
            <a:off x="6214533" y="4351867"/>
            <a:ext cx="2523065" cy="2405861"/>
          </a:xfrm>
        </p:spPr>
      </p:pic>
      <p:sp>
        <p:nvSpPr>
          <p:cNvPr id="6" name="Oval 5"/>
          <p:cNvSpPr/>
          <p:nvPr/>
        </p:nvSpPr>
        <p:spPr>
          <a:xfrm>
            <a:off x="7628467" y="4732864"/>
            <a:ext cx="1236133" cy="558801"/>
          </a:xfrm>
          <a:prstGeom prst="ellipse">
            <a:avLst/>
          </a:prstGeom>
          <a:noFill/>
          <a:ln w="38100" cmpd="sng">
            <a:solidFill>
              <a:srgbClr val="D996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3-07-11 at 10.31.2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444" r="32593" b="7481"/>
          <a:stretch/>
        </p:blipFill>
        <p:spPr>
          <a:xfrm>
            <a:off x="118531" y="1303867"/>
            <a:ext cx="5909733" cy="51477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63734" y="1828813"/>
            <a:ext cx="2700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all users can reversion. It could be that users could only reversion their own projects, or only projects from other users.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8" y="0"/>
            <a:ext cx="9065754" cy="1537462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Roots Tab = Your path to where projects are saved, demonstrated by ‘Reveal’ button.</a:t>
            </a:r>
            <a:endParaRPr lang="en-US" sz="3800" dirty="0"/>
          </a:p>
        </p:txBody>
      </p:sp>
      <p:pic>
        <p:nvPicPr>
          <p:cNvPr id="5" name="Content Placeholder 4" descr="Screen Shot 2013-07-03 at 13.43.1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5" t="6002" b="29029"/>
          <a:stretch/>
        </p:blipFill>
        <p:spPr>
          <a:xfrm>
            <a:off x="6451602" y="2089711"/>
            <a:ext cx="2562904" cy="3667615"/>
          </a:xfrm>
        </p:spPr>
      </p:pic>
      <p:sp>
        <p:nvSpPr>
          <p:cNvPr id="7" name="Oval 6"/>
          <p:cNvSpPr/>
          <p:nvPr/>
        </p:nvSpPr>
        <p:spPr>
          <a:xfrm>
            <a:off x="8203447" y="2548728"/>
            <a:ext cx="432554" cy="384365"/>
          </a:xfrm>
          <a:prstGeom prst="ellipse">
            <a:avLst/>
          </a:prstGeom>
          <a:noFill/>
          <a:ln w="3810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3-07-11 at 11.03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3037" r="32777" b="10871"/>
          <a:stretch/>
        </p:blipFill>
        <p:spPr>
          <a:xfrm>
            <a:off x="270935" y="1595182"/>
            <a:ext cx="5875868" cy="49201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441735" y="2434298"/>
            <a:ext cx="2688130" cy="582909"/>
          </a:xfrm>
          <a:prstGeom prst="ellipse">
            <a:avLst/>
          </a:prstGeom>
          <a:noFill/>
          <a:ln w="3810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4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7-11 at 14.54.4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6003" r="32510" b="9553"/>
          <a:stretch/>
        </p:blipFill>
        <p:spPr>
          <a:xfrm>
            <a:off x="406399" y="228601"/>
            <a:ext cx="5249333" cy="4343400"/>
          </a:xfrm>
        </p:spPr>
      </p:pic>
      <p:sp>
        <p:nvSpPr>
          <p:cNvPr id="5" name="TextBox 4"/>
          <p:cNvSpPr txBox="1"/>
          <p:nvPr/>
        </p:nvSpPr>
        <p:spPr>
          <a:xfrm>
            <a:off x="6096000" y="355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order to later create a Portfolio or add a new application, you will need to add another Root 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2533" y="5418666"/>
            <a:ext cx="2912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every tab, add a new line with the + button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598513" y="3848458"/>
            <a:ext cx="432554" cy="384365"/>
          </a:xfrm>
          <a:prstGeom prst="ellipse">
            <a:avLst/>
          </a:prstGeom>
          <a:noFill/>
          <a:ln w="3810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726267" y="4232823"/>
            <a:ext cx="118533" cy="1185843"/>
          </a:xfrm>
          <a:prstGeom prst="line">
            <a:avLst/>
          </a:prstGeom>
          <a:ln>
            <a:solidFill>
              <a:srgbClr val="D99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94647" y="626533"/>
            <a:ext cx="4801353" cy="287867"/>
          </a:xfrm>
          <a:prstGeom prst="line">
            <a:avLst/>
          </a:prstGeom>
          <a:ln>
            <a:solidFill>
              <a:srgbClr val="D99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41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71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Portfolio will have a container: Root </a:t>
            </a:r>
            <a:br>
              <a:rPr lang="en-US" sz="3200" dirty="0" smtClean="0"/>
            </a:br>
            <a:r>
              <a:rPr lang="en-US" sz="3200" dirty="0" smtClean="0"/>
              <a:t>As well as the collection box ticked.</a:t>
            </a:r>
            <a:endParaRPr lang="en-US" sz="3200" dirty="0"/>
          </a:p>
        </p:txBody>
      </p:sp>
      <p:pic>
        <p:nvPicPr>
          <p:cNvPr id="7" name="Content Placeholder 6" descr="Screen Shot 2013-07-11 at 16.07.5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r="1932" b="19716"/>
          <a:stretch/>
        </p:blipFill>
        <p:spPr>
          <a:xfrm>
            <a:off x="1388527" y="1959507"/>
            <a:ext cx="6214534" cy="4221162"/>
          </a:xfrm>
        </p:spPr>
      </p:pic>
    </p:spTree>
    <p:extLst>
      <p:ext uri="{BB962C8B-B14F-4D97-AF65-F5344CB8AC3E}">
        <p14:creationId xmlns:p14="http://schemas.microsoft.com/office/powerpoint/2010/main" val="377681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>
            <a:no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An application </a:t>
            </a:r>
            <a:r>
              <a:rPr lang="en-US" sz="3200" dirty="0"/>
              <a:t>will have a container: Workspace</a:t>
            </a:r>
          </a:p>
        </p:txBody>
      </p:sp>
      <p:pic>
        <p:nvPicPr>
          <p:cNvPr id="4" name="Picture 3" descr="Screen Shot 2013-07-11 at 16.08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3"/>
          <a:stretch/>
        </p:blipFill>
        <p:spPr>
          <a:xfrm>
            <a:off x="169334" y="3471332"/>
            <a:ext cx="4921875" cy="3251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232971"/>
            <a:ext cx="4944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will set the application within your portfolio, so that you have one ‘Create Portfolio’ button and each application is available with the ‘Create Child’ button on each created Portfolio.</a:t>
            </a:r>
          </a:p>
        </p:txBody>
      </p:sp>
      <p:pic>
        <p:nvPicPr>
          <p:cNvPr id="9" name="Picture 8" descr="Screen Shot 2013-07-11 at 16.41.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6592" r="13333" b="8667"/>
          <a:stretch/>
        </p:blipFill>
        <p:spPr>
          <a:xfrm>
            <a:off x="5266266" y="812800"/>
            <a:ext cx="3877733" cy="3624287"/>
          </a:xfrm>
          <a:prstGeom prst="rect">
            <a:avLst/>
          </a:prstGeom>
        </p:spPr>
      </p:pic>
      <p:pic>
        <p:nvPicPr>
          <p:cNvPr id="10" name="Picture 9" descr="Screen Shot 2013-07-11 at 16.35.1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1" t="11852" r="2832" b="62222"/>
          <a:stretch/>
        </p:blipFill>
        <p:spPr>
          <a:xfrm>
            <a:off x="7213599" y="1805502"/>
            <a:ext cx="19304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2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1343</TotalTime>
  <Words>505</Words>
  <Application>Microsoft Macintosh PowerPoint</Application>
  <PresentationFormat>On-screen Show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Theme</vt:lpstr>
      <vt:lpstr>Basics on how to CONFIGURE FocalPoint Server’s administrative interface</vt:lpstr>
      <vt:lpstr>The Users tab = Each User is attributed one or more ‘Roles’</vt:lpstr>
      <vt:lpstr>The Roles Tab = your capabilities </vt:lpstr>
      <vt:lpstr>PowerPoint Presentation</vt:lpstr>
      <vt:lpstr>Further down within Roles; which actions a user is allowed to perform, such as ‘Create a new version’ etc </vt:lpstr>
      <vt:lpstr>Roots Tab = Your path to where projects are saved, demonstrated by ‘Reveal’ button.</vt:lpstr>
      <vt:lpstr>PowerPoint Presentation</vt:lpstr>
      <vt:lpstr>A Portfolio will have a container: Root  As well as the collection box ticked.</vt:lpstr>
      <vt:lpstr> An application will have a container: Workspace</vt:lpstr>
      <vt:lpstr>Tags Tab = Your schema. This list is a pool of tags you will use throughout FocalPoint Server</vt:lpstr>
      <vt:lpstr>Workspaces = Your applications as well as any Portfolios</vt:lpstr>
      <vt:lpstr>Each workspace has individual settings. Portfolios differ from applications.</vt:lpstr>
      <vt:lpstr>Workspaces/Tags = What the user is asked to provide, on creation of a file. As well as what remains editable throughout workflow</vt:lpstr>
      <vt:lpstr>Workspaces/Naming = On creation of a project, dictates how the filename will be constructed</vt:lpstr>
      <vt:lpstr>Workspaces/Display = How the project appears on the right hand side. </vt:lpstr>
      <vt:lpstr>Search Tab = set your ‘grid’ search filter buttons</vt:lpstr>
      <vt:lpstr>Server scripts = extra scripting to be commissioned from us or local coder</vt:lpstr>
      <vt:lpstr>License = send us the request and the response will be your personal license for the duration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Admin interface. Configure.</dc:title>
  <dc:creator>Bridget Cuttell</dc:creator>
  <cp:lastModifiedBy>Bridget Cuttell</cp:lastModifiedBy>
  <cp:revision>37</cp:revision>
  <dcterms:created xsi:type="dcterms:W3CDTF">2013-07-03T11:36:47Z</dcterms:created>
  <dcterms:modified xsi:type="dcterms:W3CDTF">2013-07-11T15:54:43Z</dcterms:modified>
</cp:coreProperties>
</file>